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18"/>
  </p:notesMasterIdLst>
  <p:sldIdLst>
    <p:sldId id="256" r:id="rId2"/>
    <p:sldId id="257" r:id="rId3"/>
    <p:sldId id="259" r:id="rId4"/>
    <p:sldId id="260" r:id="rId5"/>
    <p:sldId id="269" r:id="rId6"/>
    <p:sldId id="261" r:id="rId7"/>
    <p:sldId id="271" r:id="rId8"/>
    <p:sldId id="273" r:id="rId9"/>
    <p:sldId id="272" r:id="rId10"/>
    <p:sldId id="263" r:id="rId11"/>
    <p:sldId id="274" r:id="rId12"/>
    <p:sldId id="275" r:id="rId13"/>
    <p:sldId id="276" r:id="rId14"/>
    <p:sldId id="277" r:id="rId15"/>
    <p:sldId id="280" r:id="rId16"/>
    <p:sldId id="270" r:id="rId17"/>
  </p:sldIdLst>
  <p:sldSz cx="12192000" cy="6858000"/>
  <p:notesSz cx="6858000" cy="9144000"/>
  <p:embeddedFontLst>
    <p:embeddedFont>
      <p:font typeface="Caveat" panose="020B0604020202020204" charset="0"/>
      <p:regular r:id="rId19"/>
      <p:bold r:id="rId20"/>
    </p:embeddedFont>
    <p:embeddedFont>
      <p:font typeface="Old Standard TT" panose="020B0604020202020204"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FE667-EB5C-4E8A-94A1-6BFC2621357E}" v="27" dt="2024-03-05T06:56:01.698"/>
  </p1510:revLst>
</p1510:revInfo>
</file>

<file path=ppt/tableStyles.xml><?xml version="1.0" encoding="utf-8"?>
<a:tblStyleLst xmlns:a="http://schemas.openxmlformats.org/drawingml/2006/main" def="{B7CA89A3-A9B7-4DBA-AB1E-EBE51FB20362}">
  <a:tblStyle styleId="{B7CA89A3-A9B7-4DBA-AB1E-EBE51FB2036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74" y="5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27" name="Google Shape;27;p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1.7.2013</a:t>
            </a:r>
            <a:endParaRPr/>
          </a:p>
        </p:txBody>
      </p:sp>
      <p:sp>
        <p:nvSpPr>
          <p:cNvPr id="28" name="Google Shape;28;p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100"/>
              <a:buNone/>
            </a:pPr>
            <a:endParaRPr/>
          </a:p>
        </p:txBody>
      </p:sp>
      <p:sp>
        <p:nvSpPr>
          <p:cNvPr id="30" name="Google Shape;30;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1" name="Google Shape;31;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SCHEMATIC REPRESENTATION AND {GENERAL DEPICTION}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62E2E252-26B1-0856-3C06-EB29F20F4FBA}"/>
            </a:ext>
          </a:extLst>
        </p:cNvPr>
        <p:cNvGrpSpPr/>
        <p:nvPr/>
      </p:nvGrpSpPr>
      <p:grpSpPr>
        <a:xfrm>
          <a:off x="0" y="0"/>
          <a:ext cx="0" cy="0"/>
          <a:chOff x="0" y="0"/>
          <a:chExt cx="0" cy="0"/>
        </a:xfrm>
      </p:grpSpPr>
      <p:sp>
        <p:nvSpPr>
          <p:cNvPr id="153" name="Google Shape;153;p6:notes">
            <a:extLst>
              <a:ext uri="{FF2B5EF4-FFF2-40B4-BE49-F238E27FC236}">
                <a16:creationId xmlns:a16="http://schemas.microsoft.com/office/drawing/2014/main" id="{93684D53-FC85-D9C6-8B7F-7ACBACFA1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a:extLst>
              <a:ext uri="{FF2B5EF4-FFF2-40B4-BE49-F238E27FC236}">
                <a16:creationId xmlns:a16="http://schemas.microsoft.com/office/drawing/2014/main" id="{89F6EC72-B130-8F85-E982-C1D55BEB728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SCHEMATIC REPRESENTATION AND {GENERAL DEPICTION}</a:t>
            </a:r>
            <a:endParaRPr/>
          </a:p>
        </p:txBody>
      </p:sp>
    </p:spTree>
    <p:extLst>
      <p:ext uri="{BB962C8B-B14F-4D97-AF65-F5344CB8AC3E}">
        <p14:creationId xmlns:p14="http://schemas.microsoft.com/office/powerpoint/2010/main" val="282612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4BED707E-C62C-03FA-D7CB-C690338D2D5C}"/>
            </a:ext>
          </a:extLst>
        </p:cNvPr>
        <p:cNvGrpSpPr/>
        <p:nvPr/>
      </p:nvGrpSpPr>
      <p:grpSpPr>
        <a:xfrm>
          <a:off x="0" y="0"/>
          <a:ext cx="0" cy="0"/>
          <a:chOff x="0" y="0"/>
          <a:chExt cx="0" cy="0"/>
        </a:xfrm>
      </p:grpSpPr>
      <p:sp>
        <p:nvSpPr>
          <p:cNvPr id="153" name="Google Shape;153;p6:notes">
            <a:extLst>
              <a:ext uri="{FF2B5EF4-FFF2-40B4-BE49-F238E27FC236}">
                <a16:creationId xmlns:a16="http://schemas.microsoft.com/office/drawing/2014/main" id="{986C1D89-627A-782D-CA63-670C8F2161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a:extLst>
              <a:ext uri="{FF2B5EF4-FFF2-40B4-BE49-F238E27FC236}">
                <a16:creationId xmlns:a16="http://schemas.microsoft.com/office/drawing/2014/main" id="{11BC1FC9-229B-291E-7790-B3DDB6D8026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SCHEMATIC REPRESENTATION AND {GENERAL DEPICTION}</a:t>
            </a:r>
            <a:endParaRPr/>
          </a:p>
        </p:txBody>
      </p:sp>
    </p:spTree>
    <p:extLst>
      <p:ext uri="{BB962C8B-B14F-4D97-AF65-F5344CB8AC3E}">
        <p14:creationId xmlns:p14="http://schemas.microsoft.com/office/powerpoint/2010/main" val="41806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EB411AD6-EBA7-17E3-4A0C-A940BECE901B}"/>
            </a:ext>
          </a:extLst>
        </p:cNvPr>
        <p:cNvGrpSpPr/>
        <p:nvPr/>
      </p:nvGrpSpPr>
      <p:grpSpPr>
        <a:xfrm>
          <a:off x="0" y="0"/>
          <a:ext cx="0" cy="0"/>
          <a:chOff x="0" y="0"/>
          <a:chExt cx="0" cy="0"/>
        </a:xfrm>
      </p:grpSpPr>
      <p:sp>
        <p:nvSpPr>
          <p:cNvPr id="153" name="Google Shape;153;p6:notes">
            <a:extLst>
              <a:ext uri="{FF2B5EF4-FFF2-40B4-BE49-F238E27FC236}">
                <a16:creationId xmlns:a16="http://schemas.microsoft.com/office/drawing/2014/main" id="{1025525B-D838-8D4D-1EB2-1A623B27E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a:extLst>
              <a:ext uri="{FF2B5EF4-FFF2-40B4-BE49-F238E27FC236}">
                <a16:creationId xmlns:a16="http://schemas.microsoft.com/office/drawing/2014/main" id="{4E0D1BA3-64B5-5C5D-5CC5-3DEBC4F4EB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dirty="0"/>
              <a:t>SCHEMATIC REPRESENTATION AND {GENERAL DEPICTION}</a:t>
            </a:r>
            <a:endParaRPr dirty="0"/>
          </a:p>
        </p:txBody>
      </p:sp>
    </p:spTree>
    <p:extLst>
      <p:ext uri="{BB962C8B-B14F-4D97-AF65-F5344CB8AC3E}">
        <p14:creationId xmlns:p14="http://schemas.microsoft.com/office/powerpoint/2010/main" val="379161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lvl="0" indent="0" algn="r">
              <a:lnSpc>
                <a:spcPct val="100000"/>
              </a:lnSpc>
              <a:spcBef>
                <a:spcPts val="0"/>
              </a:spcBef>
              <a:spcAft>
                <a:spcPts val="0"/>
              </a:spcAft>
              <a:buSzPts val="1200"/>
              <a:buNone/>
              <a:defRPr>
                <a:solidFill>
                  <a:srgbClr val="888888"/>
                </a:solidFill>
              </a:defRPr>
            </a:lvl1pPr>
            <a:lvl2pPr marL="0" lvl="1" indent="0" algn="r">
              <a:lnSpc>
                <a:spcPct val="100000"/>
              </a:lnSpc>
              <a:spcBef>
                <a:spcPts val="0"/>
              </a:spcBef>
              <a:spcAft>
                <a:spcPts val="0"/>
              </a:spcAft>
              <a:buSzPts val="1200"/>
              <a:buNone/>
              <a:defRPr>
                <a:solidFill>
                  <a:srgbClr val="888888"/>
                </a:solidFill>
              </a:defRPr>
            </a:lvl2pPr>
            <a:lvl3pPr marL="0" lvl="2" indent="0" algn="r">
              <a:lnSpc>
                <a:spcPct val="100000"/>
              </a:lnSpc>
              <a:spcBef>
                <a:spcPts val="0"/>
              </a:spcBef>
              <a:spcAft>
                <a:spcPts val="0"/>
              </a:spcAft>
              <a:buSzPts val="1200"/>
              <a:buNone/>
              <a:defRPr>
                <a:solidFill>
                  <a:srgbClr val="888888"/>
                </a:solidFill>
              </a:defRPr>
            </a:lvl3pPr>
            <a:lvl4pPr marL="0" lvl="3" indent="0" algn="r">
              <a:lnSpc>
                <a:spcPct val="100000"/>
              </a:lnSpc>
              <a:spcBef>
                <a:spcPts val="0"/>
              </a:spcBef>
              <a:spcAft>
                <a:spcPts val="0"/>
              </a:spcAft>
              <a:buSzPts val="1200"/>
              <a:buNone/>
              <a:defRPr>
                <a:solidFill>
                  <a:srgbClr val="888888"/>
                </a:solidFill>
              </a:defRPr>
            </a:lvl4pPr>
            <a:lvl5pPr marL="0" lvl="4" indent="0" algn="r">
              <a:lnSpc>
                <a:spcPct val="100000"/>
              </a:lnSpc>
              <a:spcBef>
                <a:spcPts val="0"/>
              </a:spcBef>
              <a:spcAft>
                <a:spcPts val="0"/>
              </a:spcAft>
              <a:buSzPts val="1200"/>
              <a:buNone/>
              <a:defRPr>
                <a:solidFill>
                  <a:srgbClr val="888888"/>
                </a:solidFill>
              </a:defRPr>
            </a:lvl5pPr>
            <a:lvl6pPr marL="0" lvl="5" indent="0" algn="r">
              <a:lnSpc>
                <a:spcPct val="100000"/>
              </a:lnSpc>
              <a:spcBef>
                <a:spcPts val="0"/>
              </a:spcBef>
              <a:spcAft>
                <a:spcPts val="0"/>
              </a:spcAft>
              <a:buSzPts val="1200"/>
              <a:buNone/>
              <a:defRPr>
                <a:solidFill>
                  <a:srgbClr val="888888"/>
                </a:solidFill>
              </a:defRPr>
            </a:lvl6pPr>
            <a:lvl7pPr marL="0" lvl="6" indent="0" algn="r">
              <a:lnSpc>
                <a:spcPct val="100000"/>
              </a:lnSpc>
              <a:spcBef>
                <a:spcPts val="0"/>
              </a:spcBef>
              <a:spcAft>
                <a:spcPts val="0"/>
              </a:spcAft>
              <a:buSzPts val="1200"/>
              <a:buNone/>
              <a:defRPr>
                <a:solidFill>
                  <a:srgbClr val="888888"/>
                </a:solidFill>
              </a:defRPr>
            </a:lvl7pPr>
            <a:lvl8pPr marL="0" lvl="7" indent="0" algn="r">
              <a:lnSpc>
                <a:spcPct val="100000"/>
              </a:lnSpc>
              <a:spcBef>
                <a:spcPts val="0"/>
              </a:spcBef>
              <a:spcAft>
                <a:spcPts val="0"/>
              </a:spcAft>
              <a:buSzPts val="1200"/>
              <a:buNone/>
              <a:defRPr>
                <a:solidFill>
                  <a:srgbClr val="888888"/>
                </a:solidFill>
              </a:defRPr>
            </a:lvl8pPr>
            <a:lvl9pPr marL="0" lvl="8" indent="0" algn="r">
              <a:lnSpc>
                <a:spcPct val="100000"/>
              </a:lnSpc>
              <a:spcBef>
                <a:spcPts val="0"/>
              </a:spcBef>
              <a:spcAft>
                <a:spcPts val="0"/>
              </a:spcAft>
              <a:buSzPts val="1200"/>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200" b="0" i="0" u="none" strike="noStrike" cap="none">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Shape 32"/>
        <p:cNvGrpSpPr/>
        <p:nvPr/>
      </p:nvGrpSpPr>
      <p:grpSpPr>
        <a:xfrm>
          <a:off x="0" y="0"/>
          <a:ext cx="0" cy="0"/>
          <a:chOff x="0" y="0"/>
          <a:chExt cx="0" cy="0"/>
        </a:xfrm>
      </p:grpSpPr>
      <p:sp>
        <p:nvSpPr>
          <p:cNvPr id="33" name="Google Shape;33;p5"/>
          <p:cNvSpPr/>
          <p:nvPr/>
        </p:nvSpPr>
        <p:spPr>
          <a:xfrm>
            <a:off x="1085565" y="-49374"/>
            <a:ext cx="13266161" cy="6882827"/>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solidFill>
            <a:srgbClr val="00465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14"/>
              <a:buFont typeface="Arial"/>
              <a:buNone/>
            </a:pPr>
            <a:endParaRPr sz="614" b="0" i="0" u="none" strike="noStrike" cap="none">
              <a:solidFill>
                <a:schemeClr val="dk1"/>
              </a:solidFill>
              <a:latin typeface="Calibri"/>
              <a:ea typeface="Calibri"/>
              <a:cs typeface="Calibri"/>
              <a:sym typeface="Calibri"/>
            </a:endParaRPr>
          </a:p>
        </p:txBody>
      </p:sp>
      <p:sp>
        <p:nvSpPr>
          <p:cNvPr id="34" name="Google Shape;34;p5"/>
          <p:cNvSpPr/>
          <p:nvPr/>
        </p:nvSpPr>
        <p:spPr>
          <a:xfrm>
            <a:off x="8893042" y="5043314"/>
            <a:ext cx="4749781" cy="4155285"/>
          </a:xfrm>
          <a:custGeom>
            <a:avLst/>
            <a:gdLst/>
            <a:ahLst/>
            <a:cxnLst/>
            <a:rect l="l" t="t" r="r" b="b"/>
            <a:pathLst>
              <a:path w="7124672" h="6232927" extrusionOk="0">
                <a:moveTo>
                  <a:pt x="0" y="0"/>
                </a:moveTo>
                <a:lnTo>
                  <a:pt x="7124673" y="0"/>
                </a:lnTo>
                <a:lnTo>
                  <a:pt x="7124673" y="6232927"/>
                </a:lnTo>
                <a:lnTo>
                  <a:pt x="0" y="623292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a:off x="-3569372" y="8908"/>
            <a:ext cx="7932239" cy="6869356"/>
          </a:xfrm>
          <a:custGeom>
            <a:avLst/>
            <a:gdLst/>
            <a:ahLst/>
            <a:cxnLst/>
            <a:rect l="l" t="t" r="r" b="b"/>
            <a:pathLst>
              <a:path w="3619627" h="3134614" extrusionOk="0">
                <a:moveTo>
                  <a:pt x="3619627" y="1567307"/>
                </a:moveTo>
                <a:lnTo>
                  <a:pt x="2714752" y="3134614"/>
                </a:lnTo>
                <a:lnTo>
                  <a:pt x="904875" y="3134614"/>
                </a:lnTo>
                <a:lnTo>
                  <a:pt x="0" y="1567307"/>
                </a:lnTo>
                <a:lnTo>
                  <a:pt x="904875" y="0"/>
                </a:lnTo>
                <a:lnTo>
                  <a:pt x="2714625" y="0"/>
                </a:lnTo>
                <a:lnTo>
                  <a:pt x="3619627" y="1567307"/>
                </a:lnTo>
              </a:path>
            </a:pathLst>
          </a:custGeom>
          <a:solidFill>
            <a:srgbClr val="FF31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 name="Google Shape;36;p5"/>
          <p:cNvSpPr/>
          <p:nvPr/>
        </p:nvSpPr>
        <p:spPr>
          <a:xfrm>
            <a:off x="-4255032" y="-15742"/>
            <a:ext cx="7932239" cy="6869356"/>
          </a:xfrm>
          <a:custGeom>
            <a:avLst/>
            <a:gdLst/>
            <a:ahLst/>
            <a:cxnLst/>
            <a:rect l="l" t="t" r="r" b="b"/>
            <a:pathLst>
              <a:path w="3619627" h="3134614" extrusionOk="0">
                <a:moveTo>
                  <a:pt x="3619627" y="1567307"/>
                </a:moveTo>
                <a:lnTo>
                  <a:pt x="2714752" y="3134614"/>
                </a:lnTo>
                <a:lnTo>
                  <a:pt x="904875" y="3134614"/>
                </a:lnTo>
                <a:lnTo>
                  <a:pt x="0" y="1567307"/>
                </a:lnTo>
                <a:lnTo>
                  <a:pt x="904875" y="0"/>
                </a:lnTo>
                <a:lnTo>
                  <a:pt x="2714625" y="0"/>
                </a:lnTo>
                <a:lnTo>
                  <a:pt x="3619627" y="1567307"/>
                </a:lnTo>
              </a:path>
            </a:pathLst>
          </a:custGeom>
          <a:solidFill>
            <a:srgbClr val="F6BC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 name="Google Shape;37;p5"/>
          <p:cNvSpPr/>
          <p:nvPr/>
        </p:nvSpPr>
        <p:spPr>
          <a:xfrm>
            <a:off x="-4897544" y="4386"/>
            <a:ext cx="7756811" cy="6869356"/>
          </a:xfrm>
          <a:custGeom>
            <a:avLst/>
            <a:gdLst/>
            <a:ahLst/>
            <a:cxnLst/>
            <a:rect l="l" t="t" r="r" b="b"/>
            <a:pathLst>
              <a:path w="3619627" h="3134614" extrusionOk="0">
                <a:moveTo>
                  <a:pt x="3619627" y="1567307"/>
                </a:moveTo>
                <a:lnTo>
                  <a:pt x="2714752" y="3134614"/>
                </a:lnTo>
                <a:lnTo>
                  <a:pt x="904875" y="3134614"/>
                </a:lnTo>
                <a:lnTo>
                  <a:pt x="0" y="1567307"/>
                </a:lnTo>
                <a:lnTo>
                  <a:pt x="904875" y="0"/>
                </a:lnTo>
                <a:lnTo>
                  <a:pt x="2714625" y="0"/>
                </a:lnTo>
                <a:lnTo>
                  <a:pt x="3619627" y="1567307"/>
                </a:lnTo>
              </a:path>
            </a:pathLst>
          </a:custGeom>
          <a:solidFill>
            <a:srgbClr val="00A18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38" name="Google Shape;38;p5"/>
          <p:cNvSpPr/>
          <p:nvPr/>
        </p:nvSpPr>
        <p:spPr>
          <a:xfrm>
            <a:off x="9366678" y="5223443"/>
            <a:ext cx="2238884" cy="2129739"/>
          </a:xfrm>
          <a:custGeom>
            <a:avLst/>
            <a:gdLst/>
            <a:ahLst/>
            <a:cxnLst/>
            <a:rect l="l" t="t" r="r" b="b"/>
            <a:pathLst>
              <a:path w="3358326" h="3194608" extrusionOk="0">
                <a:moveTo>
                  <a:pt x="0" y="0"/>
                </a:moveTo>
                <a:lnTo>
                  <a:pt x="3358326" y="0"/>
                </a:lnTo>
                <a:lnTo>
                  <a:pt x="3358326" y="3194608"/>
                </a:lnTo>
                <a:lnTo>
                  <a:pt x="0" y="319460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 name="Google Shape;39;p5"/>
          <p:cNvSpPr/>
          <p:nvPr/>
        </p:nvSpPr>
        <p:spPr>
          <a:xfrm>
            <a:off x="11198399" y="5000078"/>
            <a:ext cx="1626484" cy="1898941"/>
          </a:xfrm>
          <a:custGeom>
            <a:avLst/>
            <a:gdLst/>
            <a:ahLst/>
            <a:cxnLst/>
            <a:rect l="l" t="t" r="r" b="b"/>
            <a:pathLst>
              <a:path w="2439726" h="2848411" extrusionOk="0">
                <a:moveTo>
                  <a:pt x="0" y="0"/>
                </a:moveTo>
                <a:lnTo>
                  <a:pt x="2439726" y="0"/>
                </a:lnTo>
                <a:lnTo>
                  <a:pt x="2439726" y="2848411"/>
                </a:lnTo>
                <a:lnTo>
                  <a:pt x="0" y="284841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40;p5"/>
          <p:cNvSpPr/>
          <p:nvPr/>
        </p:nvSpPr>
        <p:spPr>
          <a:xfrm>
            <a:off x="509678" y="3418936"/>
            <a:ext cx="3853190" cy="3106635"/>
          </a:xfrm>
          <a:custGeom>
            <a:avLst/>
            <a:gdLst/>
            <a:ahLst/>
            <a:cxnLst/>
            <a:rect l="l" t="t" r="r" b="b"/>
            <a:pathLst>
              <a:path w="5779785" h="4659952" extrusionOk="0">
                <a:moveTo>
                  <a:pt x="0" y="0"/>
                </a:moveTo>
                <a:lnTo>
                  <a:pt x="5779784" y="0"/>
                </a:lnTo>
                <a:lnTo>
                  <a:pt x="5779784" y="4659951"/>
                </a:lnTo>
                <a:lnTo>
                  <a:pt x="0" y="4659951"/>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5"/>
          <p:cNvSpPr/>
          <p:nvPr/>
        </p:nvSpPr>
        <p:spPr>
          <a:xfrm>
            <a:off x="-288912" y="685800"/>
            <a:ext cx="5081351" cy="6401702"/>
          </a:xfrm>
          <a:custGeom>
            <a:avLst/>
            <a:gdLst/>
            <a:ahLst/>
            <a:cxnLst/>
            <a:rect l="l" t="t" r="r" b="b"/>
            <a:pathLst>
              <a:path w="7622027" h="9602553" extrusionOk="0">
                <a:moveTo>
                  <a:pt x="0" y="0"/>
                </a:moveTo>
                <a:lnTo>
                  <a:pt x="7622027" y="0"/>
                </a:lnTo>
                <a:lnTo>
                  <a:pt x="7622027" y="9602553"/>
                </a:lnTo>
                <a:lnTo>
                  <a:pt x="0" y="9602553"/>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42" name="Google Shape;42;p5"/>
          <p:cNvSpPr/>
          <p:nvPr/>
        </p:nvSpPr>
        <p:spPr>
          <a:xfrm>
            <a:off x="6914101" y="4467801"/>
            <a:ext cx="534951" cy="532276"/>
          </a:xfrm>
          <a:custGeom>
            <a:avLst/>
            <a:gdLst/>
            <a:ahLst/>
            <a:cxnLst/>
            <a:rect l="l" t="t" r="r" b="b"/>
            <a:pathLst>
              <a:path w="802426" h="798414" extrusionOk="0">
                <a:moveTo>
                  <a:pt x="0" y="0"/>
                </a:moveTo>
                <a:lnTo>
                  <a:pt x="802426" y="0"/>
                </a:lnTo>
                <a:lnTo>
                  <a:pt x="802426" y="798414"/>
                </a:lnTo>
                <a:lnTo>
                  <a:pt x="0" y="798414"/>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3" name="Google Shape;43;p5"/>
          <p:cNvPicPr preferRelativeResize="0"/>
          <p:nvPr/>
        </p:nvPicPr>
        <p:blipFill rotWithShape="1">
          <a:blip r:embed="rId9">
            <a:alphaModFix/>
          </a:blip>
          <a:srcRect/>
          <a:stretch/>
        </p:blipFill>
        <p:spPr>
          <a:xfrm flipH="1">
            <a:off x="3677207" y="5189990"/>
            <a:ext cx="3300022" cy="1897513"/>
          </a:xfrm>
          <a:prstGeom prst="rect">
            <a:avLst/>
          </a:prstGeom>
          <a:noFill/>
          <a:ln>
            <a:noFill/>
          </a:ln>
        </p:spPr>
      </p:pic>
      <p:sp>
        <p:nvSpPr>
          <p:cNvPr id="44" name="Google Shape;44;p5"/>
          <p:cNvSpPr/>
          <p:nvPr/>
        </p:nvSpPr>
        <p:spPr>
          <a:xfrm flipH="1">
            <a:off x="-361742" y="4831021"/>
            <a:ext cx="4973043" cy="2341851"/>
          </a:xfrm>
          <a:custGeom>
            <a:avLst/>
            <a:gdLst/>
            <a:ahLst/>
            <a:cxnLst/>
            <a:rect l="l" t="t" r="r" b="b"/>
            <a:pathLst>
              <a:path w="7459564" h="3512777" extrusionOk="0">
                <a:moveTo>
                  <a:pt x="7459564" y="0"/>
                </a:moveTo>
                <a:lnTo>
                  <a:pt x="0" y="0"/>
                </a:lnTo>
                <a:lnTo>
                  <a:pt x="0" y="3512777"/>
                </a:lnTo>
                <a:lnTo>
                  <a:pt x="7459564" y="3512777"/>
                </a:lnTo>
                <a:lnTo>
                  <a:pt x="7459564"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5"/>
          <p:cNvSpPr/>
          <p:nvPr/>
        </p:nvSpPr>
        <p:spPr>
          <a:xfrm>
            <a:off x="12011641" y="-1362694"/>
            <a:ext cx="2748197" cy="2743200"/>
          </a:xfrm>
          <a:custGeom>
            <a:avLst/>
            <a:gdLst/>
            <a:ahLst/>
            <a:cxnLst/>
            <a:rect l="l" t="t" r="r" b="b"/>
            <a:pathLst>
              <a:path w="4122295" h="4114800" extrusionOk="0">
                <a:moveTo>
                  <a:pt x="0" y="0"/>
                </a:moveTo>
                <a:lnTo>
                  <a:pt x="4122295" y="0"/>
                </a:lnTo>
                <a:lnTo>
                  <a:pt x="4122295" y="4114800"/>
                </a:lnTo>
                <a:lnTo>
                  <a:pt x="0" y="4114800"/>
                </a:lnTo>
                <a:lnTo>
                  <a:pt x="0"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5"/>
          <p:cNvSpPr txBox="1"/>
          <p:nvPr/>
        </p:nvSpPr>
        <p:spPr>
          <a:xfrm>
            <a:off x="7124963" y="4824434"/>
            <a:ext cx="3898434" cy="418641"/>
          </a:xfrm>
          <a:prstGeom prst="rect">
            <a:avLst/>
          </a:prstGeom>
          <a:noFill/>
          <a:ln>
            <a:noFill/>
          </a:ln>
        </p:spPr>
        <p:txBody>
          <a:bodyPr spcFirstLastPara="1" wrap="square" lIns="0" tIns="0" rIns="0" bIns="0" anchor="t" anchorCtr="0">
            <a:spAutoFit/>
          </a:bodyPr>
          <a:lstStyle/>
          <a:p>
            <a:pPr marL="0" marR="0" lvl="0" indent="0" algn="ctr" rtl="0">
              <a:lnSpc>
                <a:spcPct val="112001"/>
              </a:lnSpc>
              <a:spcBef>
                <a:spcPts val="0"/>
              </a:spcBef>
              <a:spcAft>
                <a:spcPts val="0"/>
              </a:spcAft>
              <a:buNone/>
            </a:pPr>
            <a:r>
              <a:rPr lang="en-US" sz="2883" b="1" i="0" u="none" strike="noStrike" cap="none">
                <a:solidFill>
                  <a:srgbClr val="FFFFFF"/>
                </a:solidFill>
                <a:latin typeface="Caveat"/>
                <a:ea typeface="Caveat"/>
                <a:cs typeface="Caveat"/>
                <a:sym typeface="Caveat"/>
              </a:rPr>
              <a:t>Tons Of Tech!</a:t>
            </a:r>
            <a:endParaRPr/>
          </a:p>
        </p:txBody>
      </p:sp>
      <p:sp>
        <p:nvSpPr>
          <p:cNvPr id="47" name="Google Shape;47;p5"/>
          <p:cNvSpPr txBox="1"/>
          <p:nvPr/>
        </p:nvSpPr>
        <p:spPr>
          <a:xfrm>
            <a:off x="6599156" y="4406454"/>
            <a:ext cx="3144743" cy="371897"/>
          </a:xfrm>
          <a:prstGeom prst="rect">
            <a:avLst/>
          </a:prstGeom>
          <a:noFill/>
          <a:ln>
            <a:noFill/>
          </a:ln>
        </p:spPr>
        <p:txBody>
          <a:bodyPr spcFirstLastPara="1" wrap="square" lIns="0" tIns="0" rIns="0" bIns="0" anchor="t" anchorCtr="0">
            <a:spAutoFit/>
          </a:bodyPr>
          <a:lstStyle/>
          <a:p>
            <a:pPr marL="0" marR="0" lvl="0" indent="0" algn="ctr" rtl="0">
              <a:lnSpc>
                <a:spcPct val="112997"/>
              </a:lnSpc>
              <a:spcBef>
                <a:spcPts val="0"/>
              </a:spcBef>
              <a:spcAft>
                <a:spcPts val="0"/>
              </a:spcAft>
              <a:buNone/>
            </a:pPr>
            <a:r>
              <a:rPr lang="en-US" sz="2562" b="1" i="0" u="none" strike="noStrike" cap="none">
                <a:solidFill>
                  <a:srgbClr val="00A181"/>
                </a:solidFill>
                <a:latin typeface="Balthazar"/>
                <a:ea typeface="Balthazar"/>
                <a:cs typeface="Balthazar"/>
                <a:sym typeface="Balthazar"/>
              </a:rPr>
              <a:t>TEAM</a:t>
            </a:r>
            <a:endParaRPr/>
          </a:p>
        </p:txBody>
      </p:sp>
      <p:sp>
        <p:nvSpPr>
          <p:cNvPr id="48" name="Google Shape;48;p5"/>
          <p:cNvSpPr txBox="1"/>
          <p:nvPr/>
        </p:nvSpPr>
        <p:spPr>
          <a:xfrm>
            <a:off x="4349299" y="1341050"/>
            <a:ext cx="5901331" cy="3513847"/>
          </a:xfrm>
          <a:prstGeom prst="rect">
            <a:avLst/>
          </a:prstGeom>
          <a:noFill/>
          <a:ln>
            <a:noFill/>
          </a:ln>
        </p:spPr>
        <p:txBody>
          <a:bodyPr spcFirstLastPara="1" wrap="square" lIns="0" tIns="0" rIns="0" bIns="0" anchor="t" anchorCtr="0">
            <a:spAutoFit/>
          </a:bodyPr>
          <a:lstStyle/>
          <a:p>
            <a:pPr marL="0" marR="0" lvl="0" indent="0" algn="ctr" rtl="0">
              <a:lnSpc>
                <a:spcPct val="140121"/>
              </a:lnSpc>
              <a:spcBef>
                <a:spcPts val="0"/>
              </a:spcBef>
              <a:spcAft>
                <a:spcPts val="0"/>
              </a:spcAft>
              <a:buNone/>
            </a:pPr>
            <a:r>
              <a:rPr lang="en-US" sz="1812" b="0" i="0" u="none" strike="noStrike" cap="none" dirty="0">
                <a:solidFill>
                  <a:srgbClr val="FFFFFF"/>
                </a:solidFill>
                <a:latin typeface="Arial"/>
                <a:ea typeface="Arial"/>
                <a:cs typeface="Arial"/>
                <a:sym typeface="Arial"/>
              </a:rPr>
              <a:t>"Empowering Cities: AFR -ARC “Assist-Route Connect " Fusing tech like LoRa and camera analysis.  </a:t>
            </a:r>
            <a:r>
              <a:rPr lang="en-US" sz="1812" dirty="0">
                <a:solidFill>
                  <a:srgbClr val="FFFFFF"/>
                </a:solidFill>
              </a:rPr>
              <a:t>It</a:t>
            </a:r>
            <a:r>
              <a:rPr lang="en-US" sz="1812" b="0" i="0" u="none" strike="noStrike" cap="none" dirty="0">
                <a:solidFill>
                  <a:srgbClr val="FFFFFF"/>
                </a:solidFill>
                <a:latin typeface="Arial"/>
                <a:ea typeface="Arial"/>
                <a:cs typeface="Arial"/>
                <a:sym typeface="Arial"/>
              </a:rPr>
              <a:t> transforms urban safety. Real-time adjustments, human-tech collaboration, and potential life-saving impact shape a new era. AFR scales to urban needs, echoing wider smart city ambitions.</a:t>
            </a:r>
            <a:endParaRPr dirty="0"/>
          </a:p>
          <a:p>
            <a:pPr marL="0" marR="0" lvl="0" indent="0" algn="ctr" rtl="0">
              <a:lnSpc>
                <a:spcPct val="140044"/>
              </a:lnSpc>
              <a:spcBef>
                <a:spcPts val="0"/>
              </a:spcBef>
              <a:spcAft>
                <a:spcPts val="0"/>
              </a:spcAft>
              <a:buNone/>
            </a:pPr>
            <a:endParaRPr sz="1812" b="0" i="0" u="none" strike="noStrike" cap="none" dirty="0">
              <a:solidFill>
                <a:srgbClr val="FFFFFF"/>
              </a:solidFill>
              <a:latin typeface="Arial"/>
              <a:ea typeface="Arial"/>
              <a:cs typeface="Arial"/>
              <a:sym typeface="Arial"/>
            </a:endParaRPr>
          </a:p>
          <a:p>
            <a:pPr marL="0" marR="0" lvl="0" indent="0" algn="ctr" rtl="0">
              <a:lnSpc>
                <a:spcPct val="140121"/>
              </a:lnSpc>
              <a:spcBef>
                <a:spcPts val="0"/>
              </a:spcBef>
              <a:spcAft>
                <a:spcPts val="0"/>
              </a:spcAft>
              <a:buNone/>
            </a:pPr>
            <a:r>
              <a:rPr lang="en-US" sz="1812" b="0" i="0" u="none" strike="noStrike" cap="none" dirty="0">
                <a:solidFill>
                  <a:srgbClr val="FFFFFF"/>
                </a:solidFill>
                <a:latin typeface="Arial"/>
                <a:ea typeface="Arial"/>
                <a:cs typeface="Arial"/>
                <a:sym typeface="Arial"/>
              </a:rPr>
              <a:t>                   -</a:t>
            </a:r>
            <a:r>
              <a:rPr lang="en-US" sz="1812" dirty="0">
                <a:solidFill>
                  <a:srgbClr val="FFFFFF"/>
                </a:solidFill>
              </a:rPr>
              <a:t>--  </a:t>
            </a:r>
            <a:r>
              <a:rPr lang="en-US" sz="1812" b="0" i="0" u="none" strike="noStrike" cap="none" dirty="0">
                <a:solidFill>
                  <a:srgbClr val="FFFFFF"/>
                </a:solidFill>
                <a:latin typeface="Arial"/>
                <a:ea typeface="Arial"/>
                <a:cs typeface="Arial"/>
                <a:sym typeface="Arial"/>
              </a:rPr>
              <a:t>AFR</a:t>
            </a:r>
            <a:r>
              <a:rPr lang="en-US" sz="1812" dirty="0">
                <a:solidFill>
                  <a:srgbClr val="FFFFFF"/>
                </a:solidFill>
              </a:rPr>
              <a:t>-ARC</a:t>
            </a:r>
            <a:r>
              <a:rPr lang="en-US" sz="1812" b="0" i="0" u="none" strike="noStrike" cap="none" dirty="0">
                <a:solidFill>
                  <a:srgbClr val="FFFFFF"/>
                </a:solidFill>
                <a:latin typeface="Arial"/>
                <a:ea typeface="Arial"/>
                <a:cs typeface="Arial"/>
                <a:sym typeface="Arial"/>
              </a:rPr>
              <a:t>  </a:t>
            </a:r>
            <a:endParaRPr dirty="0"/>
          </a:p>
          <a:p>
            <a:pPr marL="0" marR="0" lvl="0" indent="0" algn="ctr" rtl="0">
              <a:lnSpc>
                <a:spcPct val="140044"/>
              </a:lnSpc>
              <a:spcBef>
                <a:spcPts val="0"/>
              </a:spcBef>
              <a:spcAft>
                <a:spcPts val="0"/>
              </a:spcAft>
              <a:buNone/>
            </a:pPr>
            <a:endParaRPr sz="1812" b="0" i="0" u="none" strike="noStrike" cap="none" dirty="0">
              <a:solidFill>
                <a:srgbClr val="FFFFFF"/>
              </a:solidFill>
              <a:latin typeface="Arial"/>
              <a:ea typeface="Arial"/>
              <a:cs typeface="Arial"/>
              <a:sym typeface="Arial"/>
            </a:endParaRPr>
          </a:p>
        </p:txBody>
      </p:sp>
      <p:sp>
        <p:nvSpPr>
          <p:cNvPr id="49" name="Google Shape;49;p5"/>
          <p:cNvSpPr/>
          <p:nvPr/>
        </p:nvSpPr>
        <p:spPr>
          <a:xfrm>
            <a:off x="10570650" y="2311589"/>
            <a:ext cx="2069824" cy="2069824"/>
          </a:xfrm>
          <a:custGeom>
            <a:avLst/>
            <a:gdLst/>
            <a:ahLst/>
            <a:cxnLst/>
            <a:rect l="l" t="t" r="r" b="b"/>
            <a:pathLst>
              <a:path w="3104736" h="3104736" extrusionOk="0">
                <a:moveTo>
                  <a:pt x="0" y="0"/>
                </a:moveTo>
                <a:lnTo>
                  <a:pt x="3104736" y="0"/>
                </a:lnTo>
                <a:lnTo>
                  <a:pt x="3104736" y="3104736"/>
                </a:lnTo>
                <a:lnTo>
                  <a:pt x="0" y="3104736"/>
                </a:lnTo>
                <a:lnTo>
                  <a:pt x="0" y="0"/>
                </a:lnTo>
                <a:close/>
              </a:path>
            </a:pathLst>
          </a:cu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2"/>
          <p:cNvPicPr preferRelativeResize="0"/>
          <p:nvPr/>
        </p:nvPicPr>
        <p:blipFill rotWithShape="1">
          <a:blip r:embed="rId3">
            <a:alphaModFix/>
          </a:blip>
          <a:srcRect l="5094" t="9421" r="4825" b="9086"/>
          <a:stretch/>
        </p:blipFill>
        <p:spPr>
          <a:xfrm>
            <a:off x="0" y="0"/>
            <a:ext cx="12192000" cy="6858000"/>
          </a:xfrm>
          <a:prstGeom prst="rect">
            <a:avLst/>
          </a:prstGeom>
          <a:noFill/>
          <a:ln>
            <a:noFill/>
          </a:ln>
        </p:spPr>
      </p:pic>
      <p:sp>
        <p:nvSpPr>
          <p:cNvPr id="187" name="Google Shape;187;p12"/>
          <p:cNvSpPr txBox="1"/>
          <p:nvPr/>
        </p:nvSpPr>
        <p:spPr>
          <a:xfrm>
            <a:off x="192505" y="786063"/>
            <a:ext cx="2149642"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1.Emergency Services</a:t>
            </a:r>
            <a:r>
              <a:rPr lang="en-US" sz="1400" b="0" i="0" u="none" strike="noStrike" cap="none">
                <a:solidFill>
                  <a:schemeClr val="lt2"/>
                </a:solidFill>
                <a:latin typeface="Arial"/>
                <a:ea typeface="Arial"/>
                <a:cs typeface="Arial"/>
                <a:sym typeface="Arial"/>
              </a:rPr>
              <a:t>: </a:t>
            </a:r>
            <a:r>
              <a:rPr lang="en-US" sz="1400" b="0" i="0" u="none" strike="noStrike" cap="none">
                <a:solidFill>
                  <a:schemeClr val="dk1"/>
                </a:solidFill>
                <a:latin typeface="Arial"/>
                <a:ea typeface="Arial"/>
                <a:cs typeface="Arial"/>
                <a:sym typeface="Arial"/>
              </a:rPr>
              <a:t>Collaboration for real-time integration.</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2.Traffic Authorities</a:t>
            </a:r>
            <a:r>
              <a:rPr lang="en-US" sz="1400" b="1" i="0" u="none" strike="noStrike" cap="none">
                <a:solidFill>
                  <a:schemeClr val="dk1"/>
                </a:solidFill>
                <a:latin typeface="Arial"/>
                <a:ea typeface="Arial"/>
                <a:cs typeface="Arial"/>
                <a:sym typeface="Arial"/>
              </a:rPr>
              <a:t>: </a:t>
            </a:r>
            <a:r>
              <a:rPr lang="en-US" sz="1400" b="0" i="0" u="none" strike="noStrike" cap="none">
                <a:solidFill>
                  <a:schemeClr val="dk1"/>
                </a:solidFill>
                <a:latin typeface="Arial"/>
                <a:ea typeface="Arial"/>
                <a:cs typeface="Arial"/>
                <a:sym typeface="Arial"/>
              </a:rPr>
              <a:t>Support for implementation and regulatory approvals.</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3.Technology Providers</a:t>
            </a:r>
            <a:r>
              <a:rPr lang="en-US" sz="1400" b="0" i="0" u="none" strike="noStrike" cap="none">
                <a:solidFill>
                  <a:schemeClr val="dk1"/>
                </a:solidFill>
                <a:latin typeface="Arial"/>
                <a:ea typeface="Arial"/>
                <a:cs typeface="Arial"/>
                <a:sym typeface="Arial"/>
              </a:rPr>
              <a:t>: Suppliers of LoRa modules, cameras, microcontrollers.</a:t>
            </a:r>
            <a:endParaRPr sz="1400" b="0" i="0" u="none" strike="noStrike" cap="none">
              <a:solidFill>
                <a:schemeClr val="dk1"/>
              </a:solidFill>
              <a:latin typeface="Arial"/>
              <a:ea typeface="Arial"/>
              <a:cs typeface="Arial"/>
              <a:sym typeface="Arial"/>
            </a:endParaRPr>
          </a:p>
        </p:txBody>
      </p:sp>
      <p:sp>
        <p:nvSpPr>
          <p:cNvPr id="188" name="Google Shape;188;p12"/>
          <p:cNvSpPr txBox="1"/>
          <p:nvPr/>
        </p:nvSpPr>
        <p:spPr>
          <a:xfrm>
            <a:off x="2554704" y="661066"/>
            <a:ext cx="2486527" cy="16158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70C0"/>
                </a:solidFill>
                <a:latin typeface="Arial"/>
                <a:ea typeface="Arial"/>
                <a:cs typeface="Arial"/>
                <a:sym typeface="Arial"/>
              </a:rPr>
              <a:t>1.Technology Development</a:t>
            </a:r>
            <a:r>
              <a:rPr lang="en-US" sz="1100" b="0" i="0" u="none" strike="noStrike" cap="none">
                <a:solidFill>
                  <a:srgbClr val="0070C0"/>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Design and refine LoRa communication, signal alteration, and routing algorithms. </a:t>
            </a:r>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0070C0"/>
                </a:solidFill>
                <a:latin typeface="Arial"/>
                <a:ea typeface="Arial"/>
                <a:cs typeface="Arial"/>
                <a:sym typeface="Arial"/>
              </a:rPr>
              <a:t>2.Collaboration: </a:t>
            </a:r>
            <a:r>
              <a:rPr lang="en-US" sz="1100" b="0" i="0" u="none" strike="noStrike" cap="none">
                <a:solidFill>
                  <a:srgbClr val="000000"/>
                </a:solidFill>
                <a:latin typeface="Arial"/>
                <a:ea typeface="Arial"/>
                <a:cs typeface="Arial"/>
                <a:sym typeface="Arial"/>
              </a:rPr>
              <a:t>Engage with emergency services and traffic authorities for successful implementation.</a:t>
            </a:r>
            <a:endParaRPr sz="1100" b="0" i="0" u="none" strike="noStrike" cap="none">
              <a:solidFill>
                <a:srgbClr val="000000"/>
              </a:solidFill>
              <a:latin typeface="Arial"/>
              <a:ea typeface="Arial"/>
              <a:cs typeface="Arial"/>
              <a:sym typeface="Arial"/>
            </a:endParaRPr>
          </a:p>
        </p:txBody>
      </p:sp>
      <p:sp>
        <p:nvSpPr>
          <p:cNvPr id="189" name="Google Shape;189;p12"/>
          <p:cNvSpPr/>
          <p:nvPr/>
        </p:nvSpPr>
        <p:spPr>
          <a:xfrm>
            <a:off x="2534652" y="2905874"/>
            <a:ext cx="2486527" cy="15465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50" b="1" i="0" u="none" strike="noStrike" cap="none">
                <a:solidFill>
                  <a:srgbClr val="0070C0"/>
                </a:solidFill>
                <a:latin typeface="Arial"/>
                <a:ea typeface="Arial"/>
                <a:cs typeface="Arial"/>
                <a:sym typeface="Arial"/>
              </a:rPr>
              <a:t>1.Technology Expertise</a:t>
            </a:r>
            <a:r>
              <a:rPr lang="en-US" sz="1050" b="0" i="0" u="none" strike="noStrike" cap="none">
                <a:solidFill>
                  <a:srgbClr val="000000"/>
                </a:solidFill>
                <a:latin typeface="Arial"/>
                <a:ea typeface="Arial"/>
                <a:cs typeface="Arial"/>
                <a:sym typeface="Arial"/>
              </a:rPr>
              <a:t>: Skilled professionals in communication technology, programming, and AI.</a:t>
            </a:r>
            <a:endParaRPr/>
          </a:p>
          <a:p>
            <a:pPr marL="0" marR="0" lvl="0" indent="0" algn="l" rtl="0">
              <a:lnSpc>
                <a:spcPct val="100000"/>
              </a:lnSpc>
              <a:spcBef>
                <a:spcPts val="0"/>
              </a:spcBef>
              <a:spcAft>
                <a:spcPts val="0"/>
              </a:spcAft>
              <a:buNone/>
            </a:pPr>
            <a:r>
              <a:rPr lang="en-US" sz="1050" b="1" i="0" u="none" strike="noStrike" cap="none">
                <a:solidFill>
                  <a:srgbClr val="0070C0"/>
                </a:solidFill>
                <a:latin typeface="Arial"/>
                <a:ea typeface="Arial"/>
                <a:cs typeface="Arial"/>
                <a:sym typeface="Arial"/>
              </a:rPr>
              <a:t>2.Infrastructure</a:t>
            </a:r>
            <a:r>
              <a:rPr lang="en-US" sz="1050" b="0" i="0" u="none" strike="noStrike" cap="none">
                <a:solidFill>
                  <a:srgbClr val="0070C0"/>
                </a:solidFill>
                <a:latin typeface="Arial"/>
                <a:ea typeface="Arial"/>
                <a:cs typeface="Arial"/>
                <a:sym typeface="Arial"/>
              </a:rPr>
              <a:t>:</a:t>
            </a:r>
            <a:r>
              <a:rPr lang="en-US" sz="1050" b="0" i="0" u="none" strike="noStrike" cap="none">
                <a:solidFill>
                  <a:srgbClr val="000000"/>
                </a:solidFill>
                <a:latin typeface="Arial"/>
                <a:ea typeface="Arial"/>
                <a:cs typeface="Arial"/>
                <a:sym typeface="Arial"/>
              </a:rPr>
              <a:t> Required hardware and software components for AFR implementation.</a:t>
            </a:r>
            <a:endParaRPr/>
          </a:p>
          <a:p>
            <a:pPr marL="0" marR="0" lvl="0" indent="0" algn="l" rtl="0">
              <a:lnSpc>
                <a:spcPct val="100000"/>
              </a:lnSpc>
              <a:spcBef>
                <a:spcPts val="0"/>
              </a:spcBef>
              <a:spcAft>
                <a:spcPts val="0"/>
              </a:spcAft>
              <a:buNone/>
            </a:pPr>
            <a:r>
              <a:rPr lang="en-US" sz="1050" b="1" i="0" u="none" strike="noStrike" cap="none">
                <a:solidFill>
                  <a:srgbClr val="0070C0"/>
                </a:solidFill>
                <a:latin typeface="Arial"/>
                <a:ea typeface="Arial"/>
                <a:cs typeface="Arial"/>
                <a:sym typeface="Arial"/>
              </a:rPr>
              <a:t>3.Partnerships</a:t>
            </a:r>
            <a:r>
              <a:rPr lang="en-US" sz="1050" b="1" i="0" u="none" strike="noStrike" cap="none">
                <a:solidFill>
                  <a:srgbClr val="000000"/>
                </a:solidFill>
                <a:latin typeface="Arial"/>
                <a:ea typeface="Arial"/>
                <a:cs typeface="Arial"/>
                <a:sym typeface="Arial"/>
              </a:rPr>
              <a:t>: </a:t>
            </a:r>
            <a:r>
              <a:rPr lang="en-US" sz="1050" b="0" i="0" u="none" strike="noStrike" cap="none">
                <a:solidFill>
                  <a:srgbClr val="000000"/>
                </a:solidFill>
                <a:latin typeface="Arial"/>
                <a:ea typeface="Arial"/>
                <a:cs typeface="Arial"/>
                <a:sym typeface="Arial"/>
              </a:rPr>
              <a:t>Strong collaboration with emergency services and traffic authorities.</a:t>
            </a:r>
            <a:endParaRPr/>
          </a:p>
        </p:txBody>
      </p:sp>
      <p:sp>
        <p:nvSpPr>
          <p:cNvPr id="190" name="Google Shape;190;p12"/>
          <p:cNvSpPr/>
          <p:nvPr/>
        </p:nvSpPr>
        <p:spPr>
          <a:xfrm>
            <a:off x="5041231" y="786063"/>
            <a:ext cx="2322095" cy="3323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1.Enhanced Emergency Response: </a:t>
            </a:r>
            <a:r>
              <a:rPr lang="en-US" sz="1400" b="0" i="0" u="none" strike="noStrike" cap="none">
                <a:solidFill>
                  <a:srgbClr val="000000"/>
                </a:solidFill>
                <a:latin typeface="Arial"/>
                <a:ea typeface="Arial"/>
                <a:cs typeface="Arial"/>
                <a:sym typeface="Arial"/>
              </a:rPr>
              <a:t>Swift ambulance passage through synchronized signals.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2.Traffic Flow Optimization: </a:t>
            </a:r>
            <a:r>
              <a:rPr lang="en-US" sz="1400" b="0" i="0" u="none" strike="noStrike" cap="none">
                <a:solidFill>
                  <a:srgbClr val="000000"/>
                </a:solidFill>
                <a:latin typeface="Arial"/>
                <a:ea typeface="Arial"/>
                <a:cs typeface="Arial"/>
                <a:sym typeface="Arial"/>
              </a:rPr>
              <a:t>Reduced congestion and improved traffic management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3.Safer Cities</a:t>
            </a:r>
            <a:r>
              <a:rPr lang="en-US" sz="1400" b="0" i="0" u="none" strike="noStrike" cap="none">
                <a:solidFill>
                  <a:srgbClr val="0070C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Minimized response times and smoother traffic flow for safer urban environments.</a:t>
            </a:r>
            <a:endParaRPr/>
          </a:p>
        </p:txBody>
      </p:sp>
      <p:sp>
        <p:nvSpPr>
          <p:cNvPr id="191" name="Google Shape;191;p12"/>
          <p:cNvSpPr/>
          <p:nvPr/>
        </p:nvSpPr>
        <p:spPr>
          <a:xfrm>
            <a:off x="7383378" y="661066"/>
            <a:ext cx="2466475" cy="160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1.Consultative:</a:t>
            </a:r>
            <a:r>
              <a:rPr lang="en-US" sz="1400" b="0" i="0" u="none" strike="noStrike" cap="none">
                <a:solidFill>
                  <a:srgbClr val="000000"/>
                </a:solidFill>
                <a:latin typeface="Arial"/>
                <a:ea typeface="Arial"/>
                <a:cs typeface="Arial"/>
                <a:sym typeface="Arial"/>
              </a:rPr>
              <a:t> Working closely with emergency services and traffic authorities to tailor solutions.</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2.Support:</a:t>
            </a:r>
            <a:r>
              <a:rPr lang="en-US" sz="1400" b="0" i="0" u="none" strike="noStrike" cap="none">
                <a:solidFill>
                  <a:srgbClr val="000000"/>
                </a:solidFill>
                <a:latin typeface="Arial"/>
                <a:ea typeface="Arial"/>
                <a:cs typeface="Arial"/>
                <a:sym typeface="Arial"/>
              </a:rPr>
              <a:t> Continuous technical support and assistance.</a:t>
            </a:r>
            <a:endParaRPr sz="1400" b="0" i="0" u="none" strike="noStrike" cap="none">
              <a:solidFill>
                <a:srgbClr val="000000"/>
              </a:solidFill>
              <a:latin typeface="Arial"/>
              <a:ea typeface="Arial"/>
              <a:cs typeface="Arial"/>
              <a:sym typeface="Arial"/>
            </a:endParaRPr>
          </a:p>
        </p:txBody>
      </p:sp>
      <p:sp>
        <p:nvSpPr>
          <p:cNvPr id="192" name="Google Shape;192;p12"/>
          <p:cNvSpPr/>
          <p:nvPr/>
        </p:nvSpPr>
        <p:spPr>
          <a:xfrm>
            <a:off x="7383378" y="2836624"/>
            <a:ext cx="2129590" cy="16158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70C0"/>
                </a:solidFill>
                <a:latin typeface="Arial"/>
                <a:ea typeface="Arial"/>
                <a:cs typeface="Arial"/>
                <a:sym typeface="Arial"/>
              </a:rPr>
              <a:t>1.Direct Sales: </a:t>
            </a:r>
            <a:r>
              <a:rPr lang="en-US" sz="1100" b="0" i="0" u="none" strike="noStrike" cap="none">
                <a:solidFill>
                  <a:srgbClr val="000000"/>
                </a:solidFill>
                <a:latin typeface="Arial"/>
                <a:ea typeface="Arial"/>
                <a:cs typeface="Arial"/>
                <a:sym typeface="Arial"/>
              </a:rPr>
              <a:t>Collaborations with emergency services and traffic authorities.</a:t>
            </a:r>
            <a:endParaRPr/>
          </a:p>
          <a:p>
            <a:pPr marL="0" marR="0" lvl="0" indent="0" algn="l" rtl="0">
              <a:lnSpc>
                <a:spcPct val="100000"/>
              </a:lnSpc>
              <a:spcBef>
                <a:spcPts val="0"/>
              </a:spcBef>
              <a:spcAft>
                <a:spcPts val="0"/>
              </a:spcAft>
              <a:buNone/>
            </a:pPr>
            <a:r>
              <a:rPr lang="en-US" sz="1100" b="1" i="0" u="none" strike="noStrike" cap="none">
                <a:solidFill>
                  <a:srgbClr val="0070C0"/>
                </a:solidFill>
                <a:latin typeface="Arial"/>
                <a:ea typeface="Arial"/>
                <a:cs typeface="Arial"/>
                <a:sym typeface="Arial"/>
              </a:rPr>
              <a:t>2.Online Platforms</a:t>
            </a:r>
            <a:r>
              <a:rPr lang="en-US" sz="1100" b="0" i="0" u="none" strike="noStrike" cap="none">
                <a:solidFill>
                  <a:srgbClr val="0070C0"/>
                </a:solidFill>
                <a:latin typeface="Arial"/>
                <a:ea typeface="Arial"/>
                <a:cs typeface="Arial"/>
                <a:sym typeface="Arial"/>
              </a:rPr>
              <a:t>: </a:t>
            </a:r>
            <a:r>
              <a:rPr lang="en-US" sz="1100" b="0" i="0" u="none" strike="noStrike" cap="none">
                <a:solidFill>
                  <a:srgbClr val="000000"/>
                </a:solidFill>
                <a:latin typeface="Arial"/>
                <a:ea typeface="Arial"/>
                <a:cs typeface="Arial"/>
                <a:sym typeface="Arial"/>
              </a:rPr>
              <a:t>Educational resources, demos, and updates.</a:t>
            </a:r>
            <a:endParaRPr/>
          </a:p>
          <a:p>
            <a:pPr marL="0" marR="0" lvl="0" indent="0" algn="l" rtl="0">
              <a:lnSpc>
                <a:spcPct val="100000"/>
              </a:lnSpc>
              <a:spcBef>
                <a:spcPts val="0"/>
              </a:spcBef>
              <a:spcAft>
                <a:spcPts val="0"/>
              </a:spcAft>
              <a:buNone/>
            </a:pPr>
            <a:r>
              <a:rPr lang="en-US" sz="1100" b="1" i="0" u="none" strike="noStrike" cap="none">
                <a:solidFill>
                  <a:srgbClr val="0070C0"/>
                </a:solidFill>
                <a:latin typeface="Arial"/>
                <a:ea typeface="Arial"/>
                <a:cs typeface="Arial"/>
                <a:sym typeface="Arial"/>
              </a:rPr>
              <a:t>3.Workshops and Seminars</a:t>
            </a:r>
            <a:r>
              <a:rPr lang="en-US" sz="1100" b="0" i="0" u="none" strike="noStrike" cap="none">
                <a:solidFill>
                  <a:srgbClr val="0070C0"/>
                </a:solidFill>
                <a:latin typeface="Arial"/>
                <a:ea typeface="Arial"/>
                <a:cs typeface="Arial"/>
                <a:sym typeface="Arial"/>
              </a:rPr>
              <a:t>:</a:t>
            </a:r>
            <a:r>
              <a:rPr lang="en-US" sz="1100" b="0" i="0" u="none" strike="noStrike" cap="none">
                <a:solidFill>
                  <a:srgbClr val="000000"/>
                </a:solidFill>
                <a:latin typeface="Arial"/>
                <a:ea typeface="Arial"/>
                <a:cs typeface="Arial"/>
                <a:sym typeface="Arial"/>
              </a:rPr>
              <a:t> Awareness and knowledge sharing with stakeholders</a:t>
            </a:r>
            <a:endParaRPr/>
          </a:p>
        </p:txBody>
      </p:sp>
      <p:sp>
        <p:nvSpPr>
          <p:cNvPr id="193" name="Google Shape;193;p12"/>
          <p:cNvSpPr/>
          <p:nvPr/>
        </p:nvSpPr>
        <p:spPr>
          <a:xfrm>
            <a:off x="9869905" y="866432"/>
            <a:ext cx="2290011" cy="289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1.Emergency Services</a:t>
            </a:r>
            <a:r>
              <a:rPr lang="en-US" sz="1400" b="0" i="0" u="none" strike="noStrike" cap="none">
                <a:solidFill>
                  <a:srgbClr val="000000"/>
                </a:solidFill>
                <a:latin typeface="Arial"/>
                <a:ea typeface="Arial"/>
                <a:cs typeface="Arial"/>
                <a:sym typeface="Arial"/>
              </a:rPr>
              <a:t>: Quicker response times and improved patient care.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2.Traffic Authorities: </a:t>
            </a:r>
            <a:r>
              <a:rPr lang="en-US" sz="1400" b="0" i="0" u="none" strike="noStrike" cap="none">
                <a:solidFill>
                  <a:srgbClr val="000000"/>
                </a:solidFill>
                <a:latin typeface="Arial"/>
                <a:ea typeface="Arial"/>
                <a:cs typeface="Arial"/>
                <a:sym typeface="Arial"/>
              </a:rPr>
              <a:t>Efficient traffic management and congestion reduction.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3.General Public</a:t>
            </a:r>
            <a:r>
              <a:rPr lang="en-US" sz="1400" b="0" i="0" u="none" strike="noStrike" cap="none">
                <a:solidFill>
                  <a:srgbClr val="0070C0"/>
                </a:solidFill>
                <a:latin typeface="Arial"/>
                <a:ea typeface="Arial"/>
                <a:cs typeface="Arial"/>
                <a:sym typeface="Arial"/>
              </a:rPr>
              <a:t>:</a:t>
            </a:r>
            <a:r>
              <a:rPr lang="en-US" sz="1400" b="0" i="0" u="none" strike="noStrike" cap="none">
                <a:solidFill>
                  <a:srgbClr val="000000"/>
                </a:solidFill>
                <a:latin typeface="Arial"/>
                <a:ea typeface="Arial"/>
                <a:cs typeface="Arial"/>
                <a:sym typeface="Arial"/>
              </a:rPr>
              <a:t> Safer roads, reduced congestion, and improved urban mobility.</a:t>
            </a:r>
            <a:endParaRPr/>
          </a:p>
        </p:txBody>
      </p:sp>
      <p:sp>
        <p:nvSpPr>
          <p:cNvPr id="194" name="Google Shape;194;p12"/>
          <p:cNvSpPr/>
          <p:nvPr/>
        </p:nvSpPr>
        <p:spPr>
          <a:xfrm>
            <a:off x="192505" y="5081432"/>
            <a:ext cx="6096000"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1.Research and Development</a:t>
            </a:r>
            <a:r>
              <a:rPr lang="en-US" sz="1400" b="0" i="0" u="none" strike="noStrike" cap="none">
                <a:solidFill>
                  <a:srgbClr val="000000"/>
                </a:solidFill>
                <a:latin typeface="Arial"/>
                <a:ea typeface="Arial"/>
                <a:cs typeface="Arial"/>
                <a:sym typeface="Arial"/>
              </a:rPr>
              <a:t>: Investment in technology and algorithm development.</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2.Hardware and Software</a:t>
            </a:r>
            <a:r>
              <a:rPr lang="en-US" sz="1400" b="0" i="0" u="none" strike="noStrike" cap="none">
                <a:solidFill>
                  <a:srgbClr val="0070C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Costs associated with components and licenses.</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3.Operational Costs</a:t>
            </a:r>
            <a:r>
              <a:rPr lang="en-US" sz="1400" b="1" i="0" u="none" strike="noStrike" cap="none">
                <a:solidFill>
                  <a:srgbClr val="000000"/>
                </a:solidFill>
                <a:latin typeface="Arial"/>
                <a:ea typeface="Arial"/>
                <a:cs typeface="Arial"/>
                <a:sym typeface="Arial"/>
              </a:rPr>
              <a:t>:</a:t>
            </a:r>
            <a:r>
              <a:rPr lang="en-US" sz="1400" b="0" i="0" u="none" strike="noStrike" cap="none">
                <a:solidFill>
                  <a:srgbClr val="000000"/>
                </a:solidFill>
                <a:latin typeface="Arial"/>
                <a:ea typeface="Arial"/>
                <a:cs typeface="Arial"/>
                <a:sym typeface="Arial"/>
              </a:rPr>
              <a:t> Maintenance, technical support, and employee salaries.</a:t>
            </a:r>
            <a:endParaRPr/>
          </a:p>
        </p:txBody>
      </p:sp>
      <p:sp>
        <p:nvSpPr>
          <p:cNvPr id="195" name="Google Shape;195;p12"/>
          <p:cNvSpPr/>
          <p:nvPr/>
        </p:nvSpPr>
        <p:spPr>
          <a:xfrm>
            <a:off x="6288505" y="5081432"/>
            <a:ext cx="6096000" cy="1600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1.Product Sales: </a:t>
            </a:r>
            <a:r>
              <a:rPr lang="en-US" sz="1400" b="0" i="0" u="none" strike="noStrike" cap="none">
                <a:solidFill>
                  <a:srgbClr val="000000"/>
                </a:solidFill>
                <a:latin typeface="Arial"/>
                <a:ea typeface="Arial"/>
                <a:cs typeface="Arial"/>
                <a:sym typeface="Arial"/>
              </a:rPr>
              <a:t>Revenue from selling AFR system and required hardware.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2.Subscription Model:</a:t>
            </a:r>
            <a:r>
              <a:rPr lang="en-US" sz="1400" b="0" i="0" u="none" strike="noStrike" cap="none">
                <a:solidFill>
                  <a:srgbClr val="0070C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Recurring revenue for maintenance and updates.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3.Consulting Services:</a:t>
            </a:r>
            <a:r>
              <a:rPr lang="en-US" sz="1400" b="0" i="0" u="none" strike="noStrike" cap="none">
                <a:solidFill>
                  <a:srgbClr val="0070C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Providing implementation and customization services.</a:t>
            </a:r>
            <a:endParaRPr/>
          </a:p>
        </p:txBody>
      </p:sp>
      <p:sp>
        <p:nvSpPr>
          <p:cNvPr id="196" name="Google Shape;196;p12"/>
          <p:cNvSpPr/>
          <p:nvPr/>
        </p:nvSpPr>
        <p:spPr>
          <a:xfrm>
            <a:off x="192505" y="6404871"/>
            <a:ext cx="6006225"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(Kindly checkout the BOM of the sample prototype, attached on the following page)</a:t>
            </a:r>
            <a:endParaRPr sz="11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16C6F-26F0-386F-D2DC-EF40B9890040}"/>
              </a:ext>
            </a:extLst>
          </p:cNvPr>
          <p:cNvPicPr>
            <a:picLocks noChangeAspect="1"/>
          </p:cNvPicPr>
          <p:nvPr/>
        </p:nvPicPr>
        <p:blipFill>
          <a:blip r:embed="rId2"/>
          <a:stretch>
            <a:fillRect/>
          </a:stretch>
        </p:blipFill>
        <p:spPr>
          <a:xfrm>
            <a:off x="345644" y="822349"/>
            <a:ext cx="6436156" cy="5461000"/>
          </a:xfrm>
          <a:prstGeom prst="rect">
            <a:avLst/>
          </a:prstGeom>
        </p:spPr>
      </p:pic>
      <p:sp>
        <p:nvSpPr>
          <p:cNvPr id="3" name="TextBox 2">
            <a:extLst>
              <a:ext uri="{FF2B5EF4-FFF2-40B4-BE49-F238E27FC236}">
                <a16:creationId xmlns:a16="http://schemas.microsoft.com/office/drawing/2014/main" id="{EA72D1DC-6528-0512-AE2B-1A372F7BC156}"/>
              </a:ext>
            </a:extLst>
          </p:cNvPr>
          <p:cNvSpPr txBox="1"/>
          <p:nvPr/>
        </p:nvSpPr>
        <p:spPr>
          <a:xfrm>
            <a:off x="7115282" y="1352246"/>
            <a:ext cx="4651561" cy="4401205"/>
          </a:xfrm>
          <a:prstGeom prst="rect">
            <a:avLst/>
          </a:prstGeom>
          <a:solidFill>
            <a:srgbClr val="002060"/>
          </a:solid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Ramapuram</a:t>
            </a:r>
            <a:r>
              <a:rPr lang="en-US" sz="2000" dirty="0">
                <a:solidFill>
                  <a:schemeClr val="bg1"/>
                </a:solidFill>
                <a:latin typeface="Times New Roman" panose="02020603050405020304" pitchFamily="18" charset="0"/>
                <a:cs typeface="Times New Roman" panose="02020603050405020304" pitchFamily="18" charset="0"/>
              </a:rPr>
              <a:t> traffic signal on </a:t>
            </a:r>
            <a:r>
              <a:rPr lang="en-US" sz="2000" dirty="0" err="1">
                <a:solidFill>
                  <a:schemeClr val="bg1"/>
                </a:solidFill>
                <a:latin typeface="Times New Roman" panose="02020603050405020304" pitchFamily="18" charset="0"/>
                <a:cs typeface="Times New Roman" panose="02020603050405020304" pitchFamily="18" charset="0"/>
              </a:rPr>
              <a:t>Poonamalle</a:t>
            </a:r>
            <a:r>
              <a:rPr lang="en-US" sz="2000" dirty="0">
                <a:solidFill>
                  <a:schemeClr val="bg1"/>
                </a:solidFill>
                <a:latin typeface="Times New Roman" panose="02020603050405020304" pitchFamily="18" charset="0"/>
                <a:cs typeface="Times New Roman" panose="02020603050405020304" pitchFamily="18" charset="0"/>
              </a:rPr>
              <a:t>  High Road is officially the most congested junction in Chennai, according to data collected by Chennai Metro Rail Limited (CMRL) for expansion work. On an average, more than 1.75 lakh vehicles cross this junction.</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Intersections in front of Kamakshi Hospital at </a:t>
            </a:r>
            <a:r>
              <a:rPr lang="en-US" sz="2000" dirty="0" err="1">
                <a:solidFill>
                  <a:schemeClr val="bg1"/>
                </a:solidFill>
                <a:latin typeface="Times New Roman" panose="02020603050405020304" pitchFamily="18" charset="0"/>
                <a:cs typeface="Times New Roman" panose="02020603050405020304" pitchFamily="18" charset="0"/>
              </a:rPr>
              <a:t>Pallikaranai</a:t>
            </a:r>
            <a:r>
              <a:rPr lang="en-US" sz="2000" dirty="0">
                <a:solidFill>
                  <a:schemeClr val="bg1"/>
                </a:solidFill>
                <a:latin typeface="Times New Roman" panose="02020603050405020304" pitchFamily="18" charset="0"/>
                <a:cs typeface="Times New Roman" panose="02020603050405020304" pitchFamily="18" charset="0"/>
              </a:rPr>
              <a:t> near Chennai One Tech Park (1.56 lakh),</a:t>
            </a:r>
            <a:r>
              <a:rPr lang="en-US" sz="2000" dirty="0" err="1">
                <a:solidFill>
                  <a:schemeClr val="bg1"/>
                </a:solidFill>
                <a:latin typeface="Times New Roman" panose="02020603050405020304" pitchFamily="18" charset="0"/>
                <a:cs typeface="Times New Roman" panose="02020603050405020304" pitchFamily="18" charset="0"/>
              </a:rPr>
              <a:t>Tidel</a:t>
            </a:r>
            <a:r>
              <a:rPr lang="en-US" sz="2000" dirty="0">
                <a:solidFill>
                  <a:schemeClr val="bg1"/>
                </a:solidFill>
                <a:latin typeface="Times New Roman" panose="02020603050405020304" pitchFamily="18" charset="0"/>
                <a:cs typeface="Times New Roman" panose="02020603050405020304" pitchFamily="18" charset="0"/>
              </a:rPr>
              <a:t> Park at </a:t>
            </a:r>
            <a:r>
              <a:rPr lang="en-US" sz="2000" dirty="0" err="1">
                <a:solidFill>
                  <a:schemeClr val="bg1"/>
                </a:solidFill>
                <a:latin typeface="Times New Roman" panose="02020603050405020304" pitchFamily="18" charset="0"/>
                <a:cs typeface="Times New Roman" panose="02020603050405020304" pitchFamily="18" charset="0"/>
              </a:rPr>
              <a:t>Taramani</a:t>
            </a:r>
            <a:r>
              <a:rPr lang="en-US" sz="2000" dirty="0">
                <a:solidFill>
                  <a:schemeClr val="bg1"/>
                </a:solidFill>
                <a:latin typeface="Times New Roman" panose="02020603050405020304" pitchFamily="18" charset="0"/>
                <a:cs typeface="Times New Roman" panose="02020603050405020304" pitchFamily="18" charset="0"/>
              </a:rPr>
              <a:t>(1.37 lakh), </a:t>
            </a:r>
            <a:r>
              <a:rPr lang="en-US" sz="2000" dirty="0" err="1">
                <a:solidFill>
                  <a:schemeClr val="bg1"/>
                </a:solidFill>
                <a:latin typeface="Times New Roman" panose="02020603050405020304" pitchFamily="18" charset="0"/>
                <a:cs typeface="Times New Roman" panose="02020603050405020304" pitchFamily="18" charset="0"/>
              </a:rPr>
              <a:t>Perumbakkam-Pallikaranai</a:t>
            </a:r>
            <a:r>
              <a:rPr lang="en-US" sz="2000" dirty="0">
                <a:solidFill>
                  <a:schemeClr val="bg1"/>
                </a:solidFill>
                <a:latin typeface="Times New Roman" panose="02020603050405020304" pitchFamily="18" charset="0"/>
                <a:cs typeface="Times New Roman" panose="02020603050405020304" pitchFamily="18" charset="0"/>
              </a:rPr>
              <a:t> (1.32 lakh) and below </a:t>
            </a:r>
            <a:r>
              <a:rPr lang="en-US" sz="2000" dirty="0" err="1">
                <a:solidFill>
                  <a:schemeClr val="bg1"/>
                </a:solidFill>
                <a:latin typeface="Times New Roman" panose="02020603050405020304" pitchFamily="18" charset="0"/>
                <a:cs typeface="Times New Roman" panose="02020603050405020304" pitchFamily="18" charset="0"/>
              </a:rPr>
              <a:t>Porur</a:t>
            </a:r>
            <a:r>
              <a:rPr lang="en-US" sz="2000" dirty="0">
                <a:solidFill>
                  <a:schemeClr val="bg1"/>
                </a:solidFill>
                <a:latin typeface="Times New Roman" panose="02020603050405020304" pitchFamily="18" charset="0"/>
                <a:cs typeface="Times New Roman" panose="02020603050405020304" pitchFamily="18" charset="0"/>
              </a:rPr>
              <a:t> flyover (1.27 lakh) are among the top 10 congested junctions.   </a:t>
            </a:r>
          </a:p>
        </p:txBody>
      </p:sp>
      <p:sp>
        <p:nvSpPr>
          <p:cNvPr id="4" name="TextBox 3">
            <a:extLst>
              <a:ext uri="{FF2B5EF4-FFF2-40B4-BE49-F238E27FC236}">
                <a16:creationId xmlns:a16="http://schemas.microsoft.com/office/drawing/2014/main" id="{F1439F64-EE8C-6658-765C-DE43C939EFC9}"/>
              </a:ext>
            </a:extLst>
          </p:cNvPr>
          <p:cNvSpPr txBox="1"/>
          <p:nvPr/>
        </p:nvSpPr>
        <p:spPr>
          <a:xfrm>
            <a:off x="139430" y="139005"/>
            <a:ext cx="4845566" cy="461665"/>
          </a:xfrm>
          <a:prstGeom prst="rect">
            <a:avLst/>
          </a:prstGeom>
          <a:noFill/>
        </p:spPr>
        <p:txBody>
          <a:bodyPr wrap="square" rtlCol="0">
            <a:spAutoFit/>
          </a:bodyPr>
          <a:lstStyle/>
          <a:p>
            <a:r>
              <a:rPr lang="en-US" sz="2400" b="1" u="sng" dirty="0">
                <a:solidFill>
                  <a:schemeClr val="bg1"/>
                </a:solidFill>
                <a:latin typeface="+mn-lt"/>
              </a:rPr>
              <a:t>TRAFFIC ANALYSIS: </a:t>
            </a:r>
          </a:p>
        </p:txBody>
      </p:sp>
    </p:spTree>
    <p:extLst>
      <p:ext uri="{BB962C8B-B14F-4D97-AF65-F5344CB8AC3E}">
        <p14:creationId xmlns:p14="http://schemas.microsoft.com/office/powerpoint/2010/main" val="21699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41DC47-9891-C954-F2E2-FA0402CDBECF}"/>
              </a:ext>
            </a:extLst>
          </p:cNvPr>
          <p:cNvPicPr>
            <a:picLocks noChangeAspect="1"/>
          </p:cNvPicPr>
          <p:nvPr/>
        </p:nvPicPr>
        <p:blipFill>
          <a:blip r:embed="rId2"/>
          <a:stretch>
            <a:fillRect/>
          </a:stretch>
        </p:blipFill>
        <p:spPr>
          <a:xfrm>
            <a:off x="5934259" y="2128774"/>
            <a:ext cx="6105092" cy="4180586"/>
          </a:xfrm>
          <a:prstGeom prst="rect">
            <a:avLst/>
          </a:prstGeom>
        </p:spPr>
      </p:pic>
      <p:sp>
        <p:nvSpPr>
          <p:cNvPr id="3" name="TextBox 2">
            <a:extLst>
              <a:ext uri="{FF2B5EF4-FFF2-40B4-BE49-F238E27FC236}">
                <a16:creationId xmlns:a16="http://schemas.microsoft.com/office/drawing/2014/main" id="{6613393C-C350-2B3C-9C2F-B3D2FD16966D}"/>
              </a:ext>
            </a:extLst>
          </p:cNvPr>
          <p:cNvSpPr txBox="1"/>
          <p:nvPr/>
        </p:nvSpPr>
        <p:spPr>
          <a:xfrm>
            <a:off x="400930" y="790585"/>
            <a:ext cx="5288901" cy="5940088"/>
          </a:xfrm>
          <a:prstGeom prst="rect">
            <a:avLst/>
          </a:prstGeom>
          <a:solidFill>
            <a:srgbClr val="002060"/>
          </a:solidFill>
        </p:spPr>
        <p:txBody>
          <a:bodyPr wrap="square" rtlCol="0">
            <a:spAutoFit/>
          </a:bodyPr>
          <a:lstStyle/>
          <a:p>
            <a:pPr marL="342900" indent="-342900" algn="l">
              <a:buClr>
                <a:schemeClr val="bg1"/>
              </a:buClr>
              <a:buFont typeface="Wingdings" panose="05000000000000000000" pitchFamily="2" charset="2"/>
              <a:buChar char="v"/>
            </a:pPr>
            <a:r>
              <a:rPr lang="en-US" sz="2000" i="0" dirty="0">
                <a:solidFill>
                  <a:schemeClr val="bg1"/>
                </a:solidFill>
                <a:effectLst/>
                <a:latin typeface="Times New Roman" panose="02020603050405020304" pitchFamily="18" charset="0"/>
                <a:cs typeface="Times New Roman" panose="02020603050405020304" pitchFamily="18" charset="0"/>
              </a:rPr>
              <a:t>The 108 Ambulance Service saw an average of 5,259 users per day in Tamil Nadu in 2023. According to officials, a total of 1,353 ambulances are being operated across the State. This included basic, intensive care, and infant ambulances, and first-aid bike ambulances. Data show that 19,19,504 people across Tamil Nadu benefited from the ambulance service in 2023. This is an increase of nearly 1.44 lakh compared to 2022, when 17,74,832 used the service across the State.</a:t>
            </a:r>
          </a:p>
          <a:p>
            <a:pPr marL="342900" indent="-342900" algn="l">
              <a:buClr>
                <a:schemeClr val="bg1"/>
              </a:buClr>
              <a:buFont typeface="Wingdings" panose="05000000000000000000" pitchFamily="2" charset="2"/>
              <a:buChar char="v"/>
            </a:pPr>
            <a:endParaRPr lang="en-US" sz="2000" i="0" dirty="0">
              <a:solidFill>
                <a:schemeClr val="bg1"/>
              </a:solidFill>
              <a:effectLst/>
              <a:latin typeface="Times New Roman" panose="02020603050405020304" pitchFamily="18" charset="0"/>
              <a:cs typeface="Times New Roman" panose="02020603050405020304" pitchFamily="18" charset="0"/>
            </a:endParaRPr>
          </a:p>
          <a:p>
            <a:pPr marL="342900" indent="-342900" algn="l">
              <a:buClr>
                <a:schemeClr val="bg1"/>
              </a:buClr>
              <a:buFont typeface="Wingdings" panose="05000000000000000000" pitchFamily="2" charset="2"/>
              <a:buChar char="v"/>
            </a:pPr>
            <a:r>
              <a:rPr lang="en-US" sz="2000" i="0" dirty="0">
                <a:solidFill>
                  <a:schemeClr val="bg1"/>
                </a:solidFill>
                <a:effectLst/>
                <a:latin typeface="Times New Roman" panose="02020603050405020304" pitchFamily="18" charset="0"/>
                <a:cs typeface="Times New Roman" panose="02020603050405020304" pitchFamily="18" charset="0"/>
              </a:rPr>
              <a:t>Chennai had the highest number of beneficiaries who </a:t>
            </a:r>
            <a:r>
              <a:rPr lang="en-US" sz="2000" i="0" dirty="0" err="1">
                <a:solidFill>
                  <a:schemeClr val="bg1"/>
                </a:solidFill>
                <a:effectLst/>
                <a:latin typeface="Times New Roman" panose="02020603050405020304" pitchFamily="18" charset="0"/>
                <a:cs typeface="Times New Roman" panose="02020603050405020304" pitchFamily="18" charset="0"/>
              </a:rPr>
              <a:t>utilised</a:t>
            </a:r>
            <a:r>
              <a:rPr lang="en-US" sz="2000" i="0" dirty="0">
                <a:solidFill>
                  <a:schemeClr val="bg1"/>
                </a:solidFill>
                <a:effectLst/>
                <a:latin typeface="Times New Roman" panose="02020603050405020304" pitchFamily="18" charset="0"/>
                <a:cs typeface="Times New Roman" panose="02020603050405020304" pitchFamily="18" charset="0"/>
              </a:rPr>
              <a:t> the 108 Ambulance Services in Tamil Nadu during 2023. A total of 1,05,961 people </a:t>
            </a:r>
            <a:r>
              <a:rPr lang="en-US" sz="2000" i="0" dirty="0" err="1">
                <a:solidFill>
                  <a:schemeClr val="bg1"/>
                </a:solidFill>
                <a:effectLst/>
                <a:latin typeface="Times New Roman" panose="02020603050405020304" pitchFamily="18" charset="0"/>
                <a:cs typeface="Times New Roman" panose="02020603050405020304" pitchFamily="18" charset="0"/>
              </a:rPr>
              <a:t>utilised</a:t>
            </a:r>
            <a:r>
              <a:rPr lang="en-US" sz="2000" i="0" dirty="0">
                <a:solidFill>
                  <a:schemeClr val="bg1"/>
                </a:solidFill>
                <a:effectLst/>
                <a:latin typeface="Times New Roman" panose="02020603050405020304" pitchFamily="18" charset="0"/>
                <a:cs typeface="Times New Roman" panose="02020603050405020304" pitchFamily="18" charset="0"/>
              </a:rPr>
              <a:t> the services in the city, followed by its </a:t>
            </a:r>
            <a:r>
              <a:rPr lang="en-US" sz="2000" i="0" dirty="0" err="1">
                <a:solidFill>
                  <a:schemeClr val="bg1"/>
                </a:solidFill>
                <a:effectLst/>
                <a:latin typeface="Times New Roman" panose="02020603050405020304" pitchFamily="18" charset="0"/>
                <a:cs typeface="Times New Roman" panose="02020603050405020304" pitchFamily="18" charset="0"/>
              </a:rPr>
              <a:t>neighbouring</a:t>
            </a:r>
            <a:r>
              <a:rPr lang="en-US" sz="2000" i="0" dirty="0">
                <a:solidFill>
                  <a:schemeClr val="bg1"/>
                </a:solidFill>
                <a:effectLst/>
                <a:latin typeface="Times New Roman" panose="02020603050405020304" pitchFamily="18" charset="0"/>
                <a:cs typeface="Times New Roman" panose="02020603050405020304" pitchFamily="18" charset="0"/>
              </a:rPr>
              <a:t> district of Tiruvallur, while Coimbatore took the third spot</a:t>
            </a:r>
          </a:p>
        </p:txBody>
      </p:sp>
      <p:pic>
        <p:nvPicPr>
          <p:cNvPr id="4" name="Picture 3">
            <a:extLst>
              <a:ext uri="{FF2B5EF4-FFF2-40B4-BE49-F238E27FC236}">
                <a16:creationId xmlns:a16="http://schemas.microsoft.com/office/drawing/2014/main" id="{EC8873E4-3267-36B3-AE71-27B04EA51659}"/>
              </a:ext>
            </a:extLst>
          </p:cNvPr>
          <p:cNvPicPr>
            <a:picLocks noChangeAspect="1"/>
          </p:cNvPicPr>
          <p:nvPr/>
        </p:nvPicPr>
        <p:blipFill>
          <a:blip r:embed="rId3"/>
          <a:stretch>
            <a:fillRect/>
          </a:stretch>
        </p:blipFill>
        <p:spPr>
          <a:xfrm>
            <a:off x="6714070" y="480079"/>
            <a:ext cx="4290077" cy="1730686"/>
          </a:xfrm>
          <a:prstGeom prst="rect">
            <a:avLst/>
          </a:prstGeom>
        </p:spPr>
      </p:pic>
      <p:sp>
        <p:nvSpPr>
          <p:cNvPr id="5" name="TextBox 4">
            <a:extLst>
              <a:ext uri="{FF2B5EF4-FFF2-40B4-BE49-F238E27FC236}">
                <a16:creationId xmlns:a16="http://schemas.microsoft.com/office/drawing/2014/main" id="{AA48B8ED-8EB4-AA7A-A863-5ADA2AC1E45C}"/>
              </a:ext>
            </a:extLst>
          </p:cNvPr>
          <p:cNvSpPr txBox="1"/>
          <p:nvPr/>
        </p:nvSpPr>
        <p:spPr>
          <a:xfrm rot="10800000" flipV="1">
            <a:off x="126890" y="127328"/>
            <a:ext cx="5836982" cy="461665"/>
          </a:xfrm>
          <a:prstGeom prst="rect">
            <a:avLst/>
          </a:prstGeom>
          <a:noFill/>
        </p:spPr>
        <p:txBody>
          <a:bodyPr wrap="square" rtlCol="0">
            <a:spAutoFit/>
          </a:bodyPr>
          <a:lstStyle/>
          <a:p>
            <a:r>
              <a:rPr lang="en-US" sz="2400" b="1" dirty="0">
                <a:solidFill>
                  <a:schemeClr val="bg1"/>
                </a:solidFill>
              </a:rPr>
              <a:t>REPORT ON AMBULANCE SERVICE </a:t>
            </a:r>
            <a:r>
              <a:rPr lang="en-US" sz="1800" b="1" dirty="0">
                <a:solidFill>
                  <a:schemeClr val="bg1"/>
                </a:solidFill>
              </a:rPr>
              <a:t>:</a:t>
            </a:r>
          </a:p>
        </p:txBody>
      </p:sp>
    </p:spTree>
    <p:extLst>
      <p:ext uri="{BB962C8B-B14F-4D97-AF65-F5344CB8AC3E}">
        <p14:creationId xmlns:p14="http://schemas.microsoft.com/office/powerpoint/2010/main" val="328224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6BE1A-571D-1CF3-8FE7-7363248686C0}"/>
              </a:ext>
            </a:extLst>
          </p:cNvPr>
          <p:cNvSpPr txBox="1"/>
          <p:nvPr/>
        </p:nvSpPr>
        <p:spPr>
          <a:xfrm>
            <a:off x="3843867" y="673606"/>
            <a:ext cx="8170333" cy="3170099"/>
          </a:xfrm>
          <a:prstGeom prst="rect">
            <a:avLst/>
          </a:prstGeom>
          <a:solidFill>
            <a:srgbClr val="002060"/>
          </a:solidFill>
        </p:spPr>
        <p:txBody>
          <a:bodyPr wrap="square" rtlCol="0">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2000" b="0" i="0" dirty="0">
                <a:solidFill>
                  <a:schemeClr val="bg1"/>
                </a:solidFill>
                <a:effectLst/>
                <a:latin typeface="Times New Roman" panose="02020603050405020304" pitchFamily="18" charset="0"/>
                <a:cs typeface="Times New Roman" panose="02020603050405020304" pitchFamily="18" charset="0"/>
              </a:rPr>
              <a:t>An analysis of last year’s data showed that of the over </a:t>
            </a:r>
            <a:r>
              <a:rPr lang="en-US" sz="2000" b="1" i="0" dirty="0">
                <a:solidFill>
                  <a:schemeClr val="bg1"/>
                </a:solidFill>
                <a:effectLst/>
                <a:latin typeface="Times New Roman" panose="02020603050405020304" pitchFamily="18" charset="0"/>
                <a:cs typeface="Times New Roman" panose="02020603050405020304" pitchFamily="18" charset="0"/>
              </a:rPr>
              <a:t>19 lakh beneficiaries </a:t>
            </a:r>
            <a:r>
              <a:rPr lang="en-US" sz="2000" b="0" i="0" dirty="0">
                <a:solidFill>
                  <a:schemeClr val="bg1"/>
                </a:solidFill>
                <a:effectLst/>
                <a:latin typeface="Times New Roman" panose="02020603050405020304" pitchFamily="18" charset="0"/>
                <a:cs typeface="Times New Roman" panose="02020603050405020304" pitchFamily="18" charset="0"/>
              </a:rPr>
              <a:t>in 2023, 5,07,071 were pregnant women. A total of 3,34,527 people injured in road accidents were assisted by the service - an average of 917 persons per day. As many as 1,19,738 heart patients also benefited. The network served 10,943 children, while a total of 22,450 infants were transported to hospitals for treatment in special ambulances for infants in 2023, said </a:t>
            </a:r>
            <a:r>
              <a:rPr lang="en-US" sz="2000" b="0" i="0" dirty="0" err="1">
                <a:solidFill>
                  <a:schemeClr val="bg1"/>
                </a:solidFill>
                <a:effectLst/>
                <a:latin typeface="Times New Roman" panose="02020603050405020304" pitchFamily="18" charset="0"/>
                <a:cs typeface="Times New Roman" panose="02020603050405020304" pitchFamily="18" charset="0"/>
              </a:rPr>
              <a:t>M.Selvakumar</a:t>
            </a:r>
            <a:r>
              <a:rPr lang="en-US" sz="2000" b="0" i="0" dirty="0">
                <a:solidFill>
                  <a:schemeClr val="bg1"/>
                </a:solidFill>
                <a:effectLst/>
                <a:latin typeface="Times New Roman" panose="02020603050405020304" pitchFamily="18" charset="0"/>
                <a:cs typeface="Times New Roman" panose="02020603050405020304" pitchFamily="18" charset="0"/>
              </a:rPr>
              <a:t>, State Head of Operations, EMRI Green Health Services (GHS), which operates the ambulance network in Tamil Nadu. The ambulance network has a response time of </a:t>
            </a:r>
            <a:r>
              <a:rPr lang="en-US" sz="2000" b="1" i="0" dirty="0">
                <a:solidFill>
                  <a:schemeClr val="bg1"/>
                </a:solidFill>
                <a:effectLst/>
                <a:latin typeface="Times New Roman" panose="02020603050405020304" pitchFamily="18" charset="0"/>
                <a:cs typeface="Times New Roman" panose="02020603050405020304" pitchFamily="18" charset="0"/>
              </a:rPr>
              <a:t>8 to 10 minutes </a:t>
            </a:r>
            <a:r>
              <a:rPr lang="en-US" sz="2000" b="0" i="0" dirty="0">
                <a:solidFill>
                  <a:schemeClr val="bg1"/>
                </a:solidFill>
                <a:effectLst/>
                <a:latin typeface="Times New Roman" panose="02020603050405020304" pitchFamily="18" charset="0"/>
                <a:cs typeface="Times New Roman" panose="02020603050405020304" pitchFamily="18" charset="0"/>
              </a:rPr>
              <a:t>in Chennai, while the State average is 13 minutes.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AE1577-1944-8C51-CEB8-6C77E5BE8FDF}"/>
              </a:ext>
            </a:extLst>
          </p:cNvPr>
          <p:cNvSpPr txBox="1"/>
          <p:nvPr/>
        </p:nvSpPr>
        <p:spPr>
          <a:xfrm>
            <a:off x="355600" y="212928"/>
            <a:ext cx="7323667" cy="400110"/>
          </a:xfrm>
          <a:prstGeom prst="rect">
            <a:avLst/>
          </a:prstGeom>
          <a:noFill/>
        </p:spPr>
        <p:txBody>
          <a:bodyPr wrap="square" rtlCol="0">
            <a:spAutoFit/>
          </a:bodyPr>
          <a:lstStyle/>
          <a:p>
            <a:r>
              <a:rPr lang="en-US" sz="2000" b="1" dirty="0">
                <a:solidFill>
                  <a:schemeClr val="bg1"/>
                </a:solidFill>
              </a:rPr>
              <a:t>EMERGENCY VEHICLES USER BENEFITS:</a:t>
            </a:r>
            <a:endParaRPr lang="en-US" dirty="0"/>
          </a:p>
        </p:txBody>
      </p:sp>
      <p:sp>
        <p:nvSpPr>
          <p:cNvPr id="11" name="TextBox 10">
            <a:extLst>
              <a:ext uri="{FF2B5EF4-FFF2-40B4-BE49-F238E27FC236}">
                <a16:creationId xmlns:a16="http://schemas.microsoft.com/office/drawing/2014/main" id="{1B164267-E6AB-ACCB-004B-95DDEA4B7AB7}"/>
              </a:ext>
            </a:extLst>
          </p:cNvPr>
          <p:cNvSpPr txBox="1"/>
          <p:nvPr/>
        </p:nvSpPr>
        <p:spPr>
          <a:xfrm>
            <a:off x="609600" y="4928457"/>
            <a:ext cx="8323544" cy="307777"/>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6088E28B-8B33-DCED-B06C-8091CDA6A848}"/>
              </a:ext>
            </a:extLst>
          </p:cNvPr>
          <p:cNvSpPr txBox="1"/>
          <p:nvPr/>
        </p:nvSpPr>
        <p:spPr>
          <a:xfrm>
            <a:off x="338666" y="4344382"/>
            <a:ext cx="7543799" cy="1631216"/>
          </a:xfrm>
          <a:prstGeom prst="rect">
            <a:avLst/>
          </a:prstGeom>
          <a:solidFill>
            <a:srgbClr val="002060"/>
          </a:solidFill>
        </p:spPr>
        <p:txBody>
          <a:bodyPr wrap="square" rtlCol="0">
            <a:spAutoFit/>
          </a:bodyPr>
          <a:lstStyle/>
          <a:p>
            <a:pPr marL="342900" indent="-342900">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LoRa enables long –range communication , allowing devices to transmit data.</a:t>
            </a:r>
          </a:p>
          <a:p>
            <a:pPr marL="342900" indent="-342900">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 It will not interference with other wireless signals. The data rate of LoRa can be configured maximum at 243kbps and can be   minimized to 11bps</a:t>
            </a:r>
          </a:p>
        </p:txBody>
      </p:sp>
      <p:pic>
        <p:nvPicPr>
          <p:cNvPr id="13" name="Picture 12">
            <a:extLst>
              <a:ext uri="{FF2B5EF4-FFF2-40B4-BE49-F238E27FC236}">
                <a16:creationId xmlns:a16="http://schemas.microsoft.com/office/drawing/2014/main" id="{CFDD6651-58F0-4BD9-7C0A-ACAE57439AAA}"/>
              </a:ext>
            </a:extLst>
          </p:cNvPr>
          <p:cNvPicPr>
            <a:picLocks noChangeAspect="1"/>
          </p:cNvPicPr>
          <p:nvPr/>
        </p:nvPicPr>
        <p:blipFill>
          <a:blip r:embed="rId2"/>
          <a:stretch>
            <a:fillRect/>
          </a:stretch>
        </p:blipFill>
        <p:spPr>
          <a:xfrm>
            <a:off x="8322733" y="4344382"/>
            <a:ext cx="2937935" cy="1566195"/>
          </a:xfrm>
          <a:prstGeom prst="rect">
            <a:avLst/>
          </a:prstGeom>
        </p:spPr>
      </p:pic>
      <p:pic>
        <p:nvPicPr>
          <p:cNvPr id="14" name="Picture 13">
            <a:extLst>
              <a:ext uri="{FF2B5EF4-FFF2-40B4-BE49-F238E27FC236}">
                <a16:creationId xmlns:a16="http://schemas.microsoft.com/office/drawing/2014/main" id="{E6222FF6-6AD5-D1FA-FCCF-FB68E69F4C93}"/>
              </a:ext>
            </a:extLst>
          </p:cNvPr>
          <p:cNvPicPr>
            <a:picLocks noChangeAspect="1"/>
          </p:cNvPicPr>
          <p:nvPr/>
        </p:nvPicPr>
        <p:blipFill>
          <a:blip r:embed="rId3"/>
          <a:stretch>
            <a:fillRect/>
          </a:stretch>
        </p:blipFill>
        <p:spPr>
          <a:xfrm>
            <a:off x="92324" y="613037"/>
            <a:ext cx="3598333" cy="3032393"/>
          </a:xfrm>
          <a:prstGeom prst="rect">
            <a:avLst/>
          </a:prstGeom>
        </p:spPr>
      </p:pic>
      <p:sp>
        <p:nvSpPr>
          <p:cNvPr id="15" name="TextBox 14">
            <a:extLst>
              <a:ext uri="{FF2B5EF4-FFF2-40B4-BE49-F238E27FC236}">
                <a16:creationId xmlns:a16="http://schemas.microsoft.com/office/drawing/2014/main" id="{73B814BE-831A-22D7-F990-DACAE139C4C5}"/>
              </a:ext>
            </a:extLst>
          </p:cNvPr>
          <p:cNvSpPr txBox="1"/>
          <p:nvPr/>
        </p:nvSpPr>
        <p:spPr>
          <a:xfrm>
            <a:off x="338666" y="3910833"/>
            <a:ext cx="5450892" cy="400110"/>
          </a:xfrm>
          <a:prstGeom prst="rect">
            <a:avLst/>
          </a:prstGeom>
          <a:noFill/>
        </p:spPr>
        <p:txBody>
          <a:bodyPr wrap="square" rtlCol="0">
            <a:spAutoFit/>
          </a:bodyPr>
          <a:lstStyle/>
          <a:p>
            <a:r>
              <a:rPr lang="en-US" sz="2000" b="1" dirty="0">
                <a:solidFill>
                  <a:schemeClr val="bg1"/>
                </a:solidFill>
              </a:rPr>
              <a:t>LoRa  Advantages:</a:t>
            </a:r>
            <a:endParaRPr lang="en-US" sz="2000" b="1" dirty="0"/>
          </a:p>
        </p:txBody>
      </p:sp>
    </p:spTree>
    <p:extLst>
      <p:ext uri="{BB962C8B-B14F-4D97-AF65-F5344CB8AC3E}">
        <p14:creationId xmlns:p14="http://schemas.microsoft.com/office/powerpoint/2010/main" val="340803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6ECE5A4-C628-1FC9-FAF4-7E9B7AEC119C}"/>
              </a:ext>
            </a:extLst>
          </p:cNvPr>
          <p:cNvGraphicFramePr>
            <a:graphicFrameLocks noGrp="1"/>
          </p:cNvGraphicFramePr>
          <p:nvPr>
            <p:extLst>
              <p:ext uri="{D42A27DB-BD31-4B8C-83A1-F6EECF244321}">
                <p14:modId xmlns:p14="http://schemas.microsoft.com/office/powerpoint/2010/main" val="1985803255"/>
              </p:ext>
            </p:extLst>
          </p:nvPr>
        </p:nvGraphicFramePr>
        <p:xfrm>
          <a:off x="426720" y="1270000"/>
          <a:ext cx="11236960" cy="4846319"/>
        </p:xfrm>
        <a:graphic>
          <a:graphicData uri="http://schemas.openxmlformats.org/drawingml/2006/table">
            <a:tbl>
              <a:tblPr firstRow="1" bandRow="1">
                <a:tableStyleId>{5940675A-B579-460E-94D1-54222C63F5DA}</a:tableStyleId>
              </a:tblPr>
              <a:tblGrid>
                <a:gridCol w="2667523">
                  <a:extLst>
                    <a:ext uri="{9D8B030D-6E8A-4147-A177-3AD203B41FA5}">
                      <a16:colId xmlns:a16="http://schemas.microsoft.com/office/drawing/2014/main" val="517504821"/>
                    </a:ext>
                  </a:extLst>
                </a:gridCol>
                <a:gridCol w="2856479">
                  <a:extLst>
                    <a:ext uri="{9D8B030D-6E8A-4147-A177-3AD203B41FA5}">
                      <a16:colId xmlns:a16="http://schemas.microsoft.com/office/drawing/2014/main" val="1025879150"/>
                    </a:ext>
                  </a:extLst>
                </a:gridCol>
                <a:gridCol w="2856479">
                  <a:extLst>
                    <a:ext uri="{9D8B030D-6E8A-4147-A177-3AD203B41FA5}">
                      <a16:colId xmlns:a16="http://schemas.microsoft.com/office/drawing/2014/main" val="2519390996"/>
                    </a:ext>
                  </a:extLst>
                </a:gridCol>
                <a:gridCol w="2856479">
                  <a:extLst>
                    <a:ext uri="{9D8B030D-6E8A-4147-A177-3AD203B41FA5}">
                      <a16:colId xmlns:a16="http://schemas.microsoft.com/office/drawing/2014/main" val="2615614030"/>
                    </a:ext>
                  </a:extLst>
                </a:gridCol>
              </a:tblGrid>
              <a:tr h="1299746">
                <a:tc>
                  <a:txBody>
                    <a:bodyPr/>
                    <a:lstStyle/>
                    <a:p>
                      <a:pPr algn="ctr"/>
                      <a:r>
                        <a:rPr lang="en-US" sz="2000" b="1" dirty="0">
                          <a:solidFill>
                            <a:schemeClr val="bg1"/>
                          </a:solidFill>
                        </a:rPr>
                        <a:t> ITEM</a:t>
                      </a:r>
                    </a:p>
                  </a:txBody>
                  <a:tcPr>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solidFill>
                            <a:schemeClr val="lt1"/>
                          </a:solidFill>
                          <a:latin typeface="+mn-lt"/>
                          <a:ea typeface="Arial"/>
                          <a:cs typeface="Arial"/>
                          <a:sym typeface="Arial"/>
                        </a:rPr>
                        <a:t>QUANTITY</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tc>
                  <a:txBody>
                    <a:bodyPr/>
                    <a:lstStyle/>
                    <a:p>
                      <a:pPr marL="90805" marR="0" lvl="0" indent="0" algn="ctr" rtl="0">
                        <a:lnSpc>
                          <a:spcPct val="100000"/>
                        </a:lnSpc>
                        <a:spcBef>
                          <a:spcPts val="0"/>
                        </a:spcBef>
                        <a:spcAft>
                          <a:spcPts val="0"/>
                        </a:spcAft>
                        <a:buNone/>
                      </a:pPr>
                      <a:r>
                        <a:rPr lang="en-US" sz="2000" b="1" u="none" strike="noStrike" cap="none" dirty="0">
                          <a:solidFill>
                            <a:schemeClr val="lt1"/>
                          </a:solidFill>
                          <a:latin typeface="+mn-lt"/>
                          <a:ea typeface="Arial"/>
                          <a:cs typeface="Arial"/>
                          <a:sym typeface="Arial"/>
                        </a:rPr>
                        <a:t>PRICE PER QTY(in</a:t>
                      </a:r>
                      <a:endParaRPr lang="en-US" sz="2000" u="none" strike="noStrike" cap="none" dirty="0">
                        <a:solidFill>
                          <a:schemeClr val="lt1"/>
                        </a:solidFill>
                        <a:latin typeface="+mn-lt"/>
                        <a:ea typeface="Arial"/>
                        <a:cs typeface="Arial"/>
                        <a:sym typeface="Arial"/>
                      </a:endParaRPr>
                    </a:p>
                    <a:p>
                      <a:pPr marL="92710" marR="0" lvl="0" indent="0" algn="ctr" rtl="0">
                        <a:lnSpc>
                          <a:spcPct val="116944"/>
                        </a:lnSpc>
                        <a:spcBef>
                          <a:spcPts val="0"/>
                        </a:spcBef>
                        <a:spcAft>
                          <a:spcPts val="0"/>
                        </a:spcAft>
                        <a:buNone/>
                      </a:pPr>
                      <a:r>
                        <a:rPr lang="en-US" sz="2000" b="1" u="none" strike="noStrike" cap="none" dirty="0">
                          <a:solidFill>
                            <a:schemeClr val="lt1"/>
                          </a:solidFill>
                          <a:latin typeface="+mn-lt"/>
                          <a:ea typeface="Arial"/>
                          <a:cs typeface="Arial"/>
                          <a:sym typeface="Arial"/>
                        </a:rPr>
                        <a:t>rupees)</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solidFill>
                            <a:schemeClr val="lt1"/>
                          </a:solidFill>
                          <a:latin typeface="+mn-lt"/>
                          <a:ea typeface="Arial"/>
                          <a:cs typeface="Arial"/>
                          <a:sym typeface="Arial"/>
                        </a:rPr>
                        <a:t>TOTAL PRICE</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extLst>
                  <a:ext uri="{0D108BD9-81ED-4DB2-BD59-A6C34878D82A}">
                    <a16:rowId xmlns:a16="http://schemas.microsoft.com/office/drawing/2014/main" val="1104662775"/>
                  </a:ext>
                </a:extLst>
              </a:tr>
              <a:tr h="568058">
                <a:tc>
                  <a:txBody>
                    <a:bodyPr/>
                    <a:lstStyle/>
                    <a:p>
                      <a:r>
                        <a:rPr lang="en-US" sz="1600" dirty="0">
                          <a:solidFill>
                            <a:schemeClr val="bg1"/>
                          </a:solidFill>
                        </a:rPr>
                        <a:t>    LoRa SX1276</a:t>
                      </a:r>
                    </a:p>
                  </a:txBody>
                  <a:tcPr>
                    <a:solidFill>
                      <a:schemeClr val="tx1">
                        <a:lumMod val="65000"/>
                        <a:lumOff val="35000"/>
                      </a:schemeClr>
                    </a:solidFill>
                  </a:tcPr>
                </a:tc>
                <a:tc>
                  <a:txBody>
                    <a:bodyPr/>
                    <a:lstStyle/>
                    <a:p>
                      <a:r>
                        <a:rPr lang="en-US" dirty="0">
                          <a:solidFill>
                            <a:schemeClr val="bg1"/>
                          </a:solidFill>
                        </a:rPr>
                        <a:t>            1</a:t>
                      </a:r>
                    </a:p>
                  </a:txBody>
                  <a:tcPr>
                    <a:solidFill>
                      <a:schemeClr val="tx1">
                        <a:lumMod val="65000"/>
                        <a:lumOff val="35000"/>
                      </a:schemeClr>
                    </a:solidFill>
                  </a:tcPr>
                </a:tc>
                <a:tc>
                  <a:txBody>
                    <a:bodyPr/>
                    <a:lstStyle/>
                    <a:p>
                      <a:r>
                        <a:rPr lang="en-US" dirty="0"/>
                        <a:t>           </a:t>
                      </a:r>
                      <a:r>
                        <a:rPr lang="en-US" dirty="0">
                          <a:solidFill>
                            <a:schemeClr val="bg1"/>
                          </a:solidFill>
                        </a:rPr>
                        <a:t>474</a:t>
                      </a:r>
                    </a:p>
                  </a:txBody>
                  <a:tcPr>
                    <a:solidFill>
                      <a:schemeClr val="tx1">
                        <a:lumMod val="65000"/>
                        <a:lumOff val="35000"/>
                      </a:schemeClr>
                    </a:solidFill>
                  </a:tcPr>
                </a:tc>
                <a:tc>
                  <a:txBody>
                    <a:bodyPr/>
                    <a:lstStyle/>
                    <a:p>
                      <a:r>
                        <a:rPr lang="en-US" dirty="0">
                          <a:solidFill>
                            <a:schemeClr val="bg1"/>
                          </a:solidFill>
                        </a:rPr>
                        <a:t>           474</a:t>
                      </a:r>
                    </a:p>
                  </a:txBody>
                  <a:tcPr>
                    <a:solidFill>
                      <a:schemeClr val="tx1">
                        <a:lumMod val="65000"/>
                        <a:lumOff val="35000"/>
                      </a:schemeClr>
                    </a:solidFill>
                  </a:tcPr>
                </a:tc>
                <a:extLst>
                  <a:ext uri="{0D108BD9-81ED-4DB2-BD59-A6C34878D82A}">
                    <a16:rowId xmlns:a16="http://schemas.microsoft.com/office/drawing/2014/main" val="2717517639"/>
                  </a:ext>
                </a:extLst>
              </a:tr>
              <a:tr h="694006">
                <a:tc>
                  <a:txBody>
                    <a:bodyPr/>
                    <a:lstStyle/>
                    <a:p>
                      <a:r>
                        <a:rPr lang="en-US" dirty="0"/>
                        <a:t> </a:t>
                      </a:r>
                      <a:r>
                        <a:rPr lang="en-US" dirty="0">
                          <a:solidFill>
                            <a:schemeClr val="bg1"/>
                          </a:solidFill>
                        </a:rPr>
                        <a:t>Arduino  Nano </a:t>
                      </a:r>
                    </a:p>
                  </a:txBody>
                  <a:tcPr>
                    <a:solidFill>
                      <a:schemeClr val="tx1">
                        <a:lumMod val="65000"/>
                        <a:lumOff val="35000"/>
                      </a:schemeClr>
                    </a:solidFill>
                  </a:tcPr>
                </a:tc>
                <a:tc>
                  <a:txBody>
                    <a:bodyPr/>
                    <a:lstStyle/>
                    <a:p>
                      <a:r>
                        <a:rPr lang="en-US" dirty="0">
                          <a:solidFill>
                            <a:schemeClr val="bg1"/>
                          </a:solidFill>
                        </a:rPr>
                        <a:t>            1</a:t>
                      </a:r>
                    </a:p>
                  </a:txBody>
                  <a:tcPr>
                    <a:solidFill>
                      <a:schemeClr val="tx1">
                        <a:lumMod val="65000"/>
                        <a:lumOff val="35000"/>
                      </a:schemeClr>
                    </a:solidFill>
                  </a:tcPr>
                </a:tc>
                <a:tc>
                  <a:txBody>
                    <a:bodyPr/>
                    <a:lstStyle/>
                    <a:p>
                      <a:r>
                        <a:rPr lang="en-US" dirty="0"/>
                        <a:t>          </a:t>
                      </a:r>
                      <a:r>
                        <a:rPr lang="en-US" dirty="0">
                          <a:solidFill>
                            <a:schemeClr val="bg1"/>
                          </a:solidFill>
                        </a:rPr>
                        <a:t>270</a:t>
                      </a:r>
                    </a:p>
                  </a:txBody>
                  <a:tcPr>
                    <a:solidFill>
                      <a:schemeClr val="tx1">
                        <a:lumMod val="65000"/>
                        <a:lumOff val="35000"/>
                      </a:schemeClr>
                    </a:solidFill>
                  </a:tcPr>
                </a:tc>
                <a:tc>
                  <a:txBody>
                    <a:bodyPr/>
                    <a:lstStyle/>
                    <a:p>
                      <a:r>
                        <a:rPr lang="en-US" dirty="0"/>
                        <a:t>           </a:t>
                      </a:r>
                      <a:r>
                        <a:rPr lang="en-US" dirty="0">
                          <a:solidFill>
                            <a:schemeClr val="bg1"/>
                          </a:solidFill>
                        </a:rPr>
                        <a:t>270</a:t>
                      </a:r>
                    </a:p>
                  </a:txBody>
                  <a:tcPr>
                    <a:solidFill>
                      <a:schemeClr val="tx1">
                        <a:lumMod val="65000"/>
                        <a:lumOff val="35000"/>
                      </a:schemeClr>
                    </a:solidFill>
                  </a:tcPr>
                </a:tc>
                <a:extLst>
                  <a:ext uri="{0D108BD9-81ED-4DB2-BD59-A6C34878D82A}">
                    <a16:rowId xmlns:a16="http://schemas.microsoft.com/office/drawing/2014/main" val="1831367375"/>
                  </a:ext>
                </a:extLst>
              </a:tr>
              <a:tr h="568058">
                <a:tc>
                  <a:txBody>
                    <a:bodyPr/>
                    <a:lstStyle/>
                    <a:p>
                      <a:r>
                        <a:rPr lang="en-US" dirty="0">
                          <a:solidFill>
                            <a:schemeClr val="bg1"/>
                          </a:solidFill>
                        </a:rPr>
                        <a:t>Indication LEDS</a:t>
                      </a:r>
                    </a:p>
                  </a:txBody>
                  <a:tcPr>
                    <a:solidFill>
                      <a:schemeClr val="tx1">
                        <a:lumMod val="65000"/>
                        <a:lumOff val="35000"/>
                      </a:schemeClr>
                    </a:solidFill>
                  </a:tcPr>
                </a:tc>
                <a:tc>
                  <a:txBody>
                    <a:bodyPr/>
                    <a:lstStyle/>
                    <a:p>
                      <a:r>
                        <a:rPr lang="en-US" dirty="0"/>
                        <a:t>           </a:t>
                      </a:r>
                      <a:r>
                        <a:rPr lang="en-US" dirty="0">
                          <a:solidFill>
                            <a:schemeClr val="bg1"/>
                          </a:solidFill>
                        </a:rPr>
                        <a:t> 2</a:t>
                      </a:r>
                    </a:p>
                  </a:txBody>
                  <a:tcPr>
                    <a:solidFill>
                      <a:schemeClr val="tx1">
                        <a:lumMod val="65000"/>
                        <a:lumOff val="35000"/>
                      </a:schemeClr>
                    </a:solidFill>
                  </a:tcPr>
                </a:tc>
                <a:tc>
                  <a:txBody>
                    <a:bodyPr/>
                    <a:lstStyle/>
                    <a:p>
                      <a:r>
                        <a:rPr lang="en-US" dirty="0"/>
                        <a:t>          </a:t>
                      </a:r>
                      <a:r>
                        <a:rPr lang="en-US" dirty="0">
                          <a:solidFill>
                            <a:schemeClr val="bg1"/>
                          </a:solidFill>
                        </a:rPr>
                        <a:t> 5</a:t>
                      </a:r>
                    </a:p>
                  </a:txBody>
                  <a:tcPr>
                    <a:solidFill>
                      <a:schemeClr val="tx1">
                        <a:lumMod val="65000"/>
                        <a:lumOff val="35000"/>
                      </a:schemeClr>
                    </a:solidFill>
                  </a:tcPr>
                </a:tc>
                <a:tc>
                  <a:txBody>
                    <a:bodyPr/>
                    <a:lstStyle/>
                    <a:p>
                      <a:r>
                        <a:rPr lang="en-US" dirty="0">
                          <a:solidFill>
                            <a:schemeClr val="bg1"/>
                          </a:solidFill>
                        </a:rPr>
                        <a:t>           10</a:t>
                      </a:r>
                    </a:p>
                  </a:txBody>
                  <a:tcPr>
                    <a:solidFill>
                      <a:schemeClr val="tx1">
                        <a:lumMod val="65000"/>
                        <a:lumOff val="35000"/>
                      </a:schemeClr>
                    </a:solidFill>
                  </a:tcPr>
                </a:tc>
                <a:extLst>
                  <a:ext uri="{0D108BD9-81ED-4DB2-BD59-A6C34878D82A}">
                    <a16:rowId xmlns:a16="http://schemas.microsoft.com/office/drawing/2014/main" val="3978352422"/>
                  </a:ext>
                </a:extLst>
              </a:tr>
              <a:tr h="553162">
                <a:tc>
                  <a:txBody>
                    <a:bodyPr/>
                    <a:lstStyle/>
                    <a:p>
                      <a:r>
                        <a:rPr lang="en-US" dirty="0">
                          <a:solidFill>
                            <a:schemeClr val="bg1"/>
                          </a:solidFill>
                        </a:rPr>
                        <a:t>Power source (5V Battery)</a:t>
                      </a:r>
                    </a:p>
                  </a:txBody>
                  <a:tcPr>
                    <a:solidFill>
                      <a:schemeClr val="tx1">
                        <a:lumMod val="65000"/>
                        <a:lumOff val="35000"/>
                      </a:schemeClr>
                    </a:solidFill>
                  </a:tcPr>
                </a:tc>
                <a:tc>
                  <a:txBody>
                    <a:bodyPr/>
                    <a:lstStyle/>
                    <a:p>
                      <a:r>
                        <a:rPr lang="en-US" dirty="0"/>
                        <a:t>            </a:t>
                      </a:r>
                      <a:r>
                        <a:rPr lang="en-US" dirty="0">
                          <a:solidFill>
                            <a:schemeClr val="bg1"/>
                          </a:solidFill>
                        </a:rPr>
                        <a:t>1</a:t>
                      </a:r>
                    </a:p>
                  </a:txBody>
                  <a:tcPr>
                    <a:solidFill>
                      <a:schemeClr val="tx1">
                        <a:lumMod val="65000"/>
                        <a:lumOff val="35000"/>
                      </a:schemeClr>
                    </a:solidFill>
                  </a:tcPr>
                </a:tc>
                <a:tc>
                  <a:txBody>
                    <a:bodyPr/>
                    <a:lstStyle/>
                    <a:p>
                      <a:r>
                        <a:rPr lang="en-US" dirty="0"/>
                        <a:t>           </a:t>
                      </a:r>
                      <a:r>
                        <a:rPr lang="en-US" dirty="0">
                          <a:solidFill>
                            <a:schemeClr val="bg1"/>
                          </a:solidFill>
                        </a:rPr>
                        <a:t>60</a:t>
                      </a:r>
                    </a:p>
                  </a:txBody>
                  <a:tcPr>
                    <a:solidFill>
                      <a:schemeClr val="tx1">
                        <a:lumMod val="65000"/>
                        <a:lumOff val="35000"/>
                      </a:schemeClr>
                    </a:solidFill>
                  </a:tcPr>
                </a:tc>
                <a:tc>
                  <a:txBody>
                    <a:bodyPr/>
                    <a:lstStyle/>
                    <a:p>
                      <a:r>
                        <a:rPr lang="en-US" dirty="0">
                          <a:solidFill>
                            <a:schemeClr val="bg1"/>
                          </a:solidFill>
                        </a:rPr>
                        <a:t>          50</a:t>
                      </a:r>
                    </a:p>
                  </a:txBody>
                  <a:tcPr>
                    <a:solidFill>
                      <a:schemeClr val="tx1">
                        <a:lumMod val="65000"/>
                        <a:lumOff val="35000"/>
                      </a:schemeClr>
                    </a:solidFill>
                  </a:tcPr>
                </a:tc>
                <a:extLst>
                  <a:ext uri="{0D108BD9-81ED-4DB2-BD59-A6C34878D82A}">
                    <a16:rowId xmlns:a16="http://schemas.microsoft.com/office/drawing/2014/main" val="3982165686"/>
                  </a:ext>
                </a:extLst>
              </a:tr>
              <a:tr h="568058">
                <a:tc>
                  <a:txBody>
                    <a:bodyPr/>
                    <a:lstStyle/>
                    <a:p>
                      <a:r>
                        <a:rPr lang="en-US" dirty="0">
                          <a:solidFill>
                            <a:schemeClr val="bg1"/>
                          </a:solidFill>
                        </a:rPr>
                        <a:t>Antenna 433 MHz</a:t>
                      </a:r>
                    </a:p>
                  </a:txBody>
                  <a:tcPr>
                    <a:solidFill>
                      <a:schemeClr val="tx1">
                        <a:lumMod val="65000"/>
                        <a:lumOff val="35000"/>
                      </a:schemeClr>
                    </a:solidFill>
                  </a:tcPr>
                </a:tc>
                <a:tc>
                  <a:txBody>
                    <a:bodyPr/>
                    <a:lstStyle/>
                    <a:p>
                      <a:r>
                        <a:rPr lang="en-US" dirty="0"/>
                        <a:t>            </a:t>
                      </a:r>
                      <a:r>
                        <a:rPr lang="en-US" dirty="0">
                          <a:solidFill>
                            <a:schemeClr val="bg1"/>
                          </a:solidFill>
                        </a:rPr>
                        <a:t> 1</a:t>
                      </a:r>
                    </a:p>
                  </a:txBody>
                  <a:tcPr>
                    <a:solidFill>
                      <a:schemeClr val="tx1">
                        <a:lumMod val="65000"/>
                        <a:lumOff val="35000"/>
                      </a:schemeClr>
                    </a:solidFill>
                  </a:tcPr>
                </a:tc>
                <a:tc>
                  <a:txBody>
                    <a:bodyPr/>
                    <a:lstStyle/>
                    <a:p>
                      <a:r>
                        <a:rPr lang="en-US" dirty="0"/>
                        <a:t>           </a:t>
                      </a:r>
                      <a:r>
                        <a:rPr lang="en-US" dirty="0">
                          <a:solidFill>
                            <a:schemeClr val="bg1"/>
                          </a:solidFill>
                        </a:rPr>
                        <a:t>65</a:t>
                      </a:r>
                    </a:p>
                  </a:txBody>
                  <a:tcPr>
                    <a:solidFill>
                      <a:schemeClr val="tx1">
                        <a:lumMod val="65000"/>
                        <a:lumOff val="35000"/>
                      </a:schemeClr>
                    </a:solidFill>
                  </a:tcPr>
                </a:tc>
                <a:tc>
                  <a:txBody>
                    <a:bodyPr/>
                    <a:lstStyle/>
                    <a:p>
                      <a:r>
                        <a:rPr lang="en-US" dirty="0">
                          <a:solidFill>
                            <a:schemeClr val="bg1"/>
                          </a:solidFill>
                        </a:rPr>
                        <a:t>         65</a:t>
                      </a:r>
                    </a:p>
                  </a:txBody>
                  <a:tcPr>
                    <a:solidFill>
                      <a:schemeClr val="tx1">
                        <a:lumMod val="65000"/>
                        <a:lumOff val="35000"/>
                      </a:schemeClr>
                    </a:solidFill>
                  </a:tcPr>
                </a:tc>
                <a:extLst>
                  <a:ext uri="{0D108BD9-81ED-4DB2-BD59-A6C34878D82A}">
                    <a16:rowId xmlns:a16="http://schemas.microsoft.com/office/drawing/2014/main" val="2367320058"/>
                  </a:ext>
                </a:extLst>
              </a:tr>
              <a:tr h="595231">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r>
                        <a:rPr lang="en-US" dirty="0">
                          <a:solidFill>
                            <a:schemeClr val="bg1"/>
                          </a:solidFill>
                        </a:rPr>
                        <a:t>          TOTAL</a:t>
                      </a:r>
                    </a:p>
                  </a:txBody>
                  <a:tcPr>
                    <a:solidFill>
                      <a:schemeClr val="tx1">
                        <a:lumMod val="65000"/>
                        <a:lumOff val="35000"/>
                      </a:schemeClr>
                    </a:solidFill>
                  </a:tcPr>
                </a:tc>
                <a:tc>
                  <a:txBody>
                    <a:bodyPr/>
                    <a:lstStyle/>
                    <a:p>
                      <a:r>
                        <a:rPr lang="en-US" dirty="0">
                          <a:solidFill>
                            <a:schemeClr val="bg1"/>
                          </a:solidFill>
                        </a:rPr>
                        <a:t>        869</a:t>
                      </a:r>
                    </a:p>
                  </a:txBody>
                  <a:tcPr>
                    <a:solidFill>
                      <a:schemeClr val="tx1">
                        <a:lumMod val="65000"/>
                        <a:lumOff val="35000"/>
                      </a:schemeClr>
                    </a:solidFill>
                  </a:tcPr>
                </a:tc>
                <a:extLst>
                  <a:ext uri="{0D108BD9-81ED-4DB2-BD59-A6C34878D82A}">
                    <a16:rowId xmlns:a16="http://schemas.microsoft.com/office/drawing/2014/main" val="1223385743"/>
                  </a:ext>
                </a:extLst>
              </a:tr>
            </a:tbl>
          </a:graphicData>
        </a:graphic>
      </p:graphicFrame>
      <p:pic>
        <p:nvPicPr>
          <p:cNvPr id="6" name="Picture 5">
            <a:extLst>
              <a:ext uri="{FF2B5EF4-FFF2-40B4-BE49-F238E27FC236}">
                <a16:creationId xmlns:a16="http://schemas.microsoft.com/office/drawing/2014/main" id="{9E5AFA7F-D962-0A11-7A07-38515FA65279}"/>
              </a:ext>
            </a:extLst>
          </p:cNvPr>
          <p:cNvPicPr>
            <a:picLocks noChangeAspect="1"/>
          </p:cNvPicPr>
          <p:nvPr/>
        </p:nvPicPr>
        <p:blipFill>
          <a:blip r:embed="rId2"/>
          <a:stretch>
            <a:fillRect/>
          </a:stretch>
        </p:blipFill>
        <p:spPr>
          <a:xfrm>
            <a:off x="0" y="0"/>
            <a:ext cx="4621696" cy="1127783"/>
          </a:xfrm>
          <a:prstGeom prst="rect">
            <a:avLst/>
          </a:prstGeom>
        </p:spPr>
      </p:pic>
      <p:sp>
        <p:nvSpPr>
          <p:cNvPr id="8" name="TextBox 7">
            <a:extLst>
              <a:ext uri="{FF2B5EF4-FFF2-40B4-BE49-F238E27FC236}">
                <a16:creationId xmlns:a16="http://schemas.microsoft.com/office/drawing/2014/main" id="{297BAEA0-CA85-3904-91E8-058061B4A682}"/>
              </a:ext>
            </a:extLst>
          </p:cNvPr>
          <p:cNvSpPr txBox="1"/>
          <p:nvPr/>
        </p:nvSpPr>
        <p:spPr>
          <a:xfrm>
            <a:off x="5178287" y="66219"/>
            <a:ext cx="2971800" cy="1015663"/>
          </a:xfrm>
          <a:prstGeom prst="rect">
            <a:avLst/>
          </a:prstGeom>
          <a:noFill/>
        </p:spPr>
        <p:txBody>
          <a:bodyPr wrap="square" rtlCol="0">
            <a:spAutoFit/>
          </a:bodyPr>
          <a:lstStyle/>
          <a:p>
            <a:r>
              <a:rPr lang="en-US" sz="6000" dirty="0">
                <a:solidFill>
                  <a:schemeClr val="bg1"/>
                </a:solidFill>
              </a:rPr>
              <a:t>AFR-Tx</a:t>
            </a:r>
          </a:p>
        </p:txBody>
      </p:sp>
    </p:spTree>
    <p:extLst>
      <p:ext uri="{BB962C8B-B14F-4D97-AF65-F5344CB8AC3E}">
        <p14:creationId xmlns:p14="http://schemas.microsoft.com/office/powerpoint/2010/main" val="725699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a:extLst>
            <a:ext uri="{FF2B5EF4-FFF2-40B4-BE49-F238E27FC236}">
              <a16:creationId xmlns:a16="http://schemas.microsoft.com/office/drawing/2014/main" id="{FF4F7EC1-A2B0-F547-65CD-67DB155F4BC7}"/>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559DD71-579F-940C-25B3-56D69925006E}"/>
              </a:ext>
            </a:extLst>
          </p:cNvPr>
          <p:cNvGraphicFramePr>
            <a:graphicFrameLocks noGrp="1"/>
          </p:cNvGraphicFramePr>
          <p:nvPr>
            <p:extLst>
              <p:ext uri="{D42A27DB-BD31-4B8C-83A1-F6EECF244321}">
                <p14:modId xmlns:p14="http://schemas.microsoft.com/office/powerpoint/2010/main" val="567683599"/>
              </p:ext>
            </p:extLst>
          </p:nvPr>
        </p:nvGraphicFramePr>
        <p:xfrm>
          <a:off x="426720" y="1381540"/>
          <a:ext cx="11236960" cy="4795741"/>
        </p:xfrm>
        <a:graphic>
          <a:graphicData uri="http://schemas.openxmlformats.org/drawingml/2006/table">
            <a:tbl>
              <a:tblPr firstRow="1" bandRow="1">
                <a:tableStyleId>{5940675A-B579-460E-94D1-54222C63F5DA}</a:tableStyleId>
              </a:tblPr>
              <a:tblGrid>
                <a:gridCol w="2667523">
                  <a:extLst>
                    <a:ext uri="{9D8B030D-6E8A-4147-A177-3AD203B41FA5}">
                      <a16:colId xmlns:a16="http://schemas.microsoft.com/office/drawing/2014/main" val="517504821"/>
                    </a:ext>
                  </a:extLst>
                </a:gridCol>
                <a:gridCol w="2856479">
                  <a:extLst>
                    <a:ext uri="{9D8B030D-6E8A-4147-A177-3AD203B41FA5}">
                      <a16:colId xmlns:a16="http://schemas.microsoft.com/office/drawing/2014/main" val="1025879150"/>
                    </a:ext>
                  </a:extLst>
                </a:gridCol>
                <a:gridCol w="2856479">
                  <a:extLst>
                    <a:ext uri="{9D8B030D-6E8A-4147-A177-3AD203B41FA5}">
                      <a16:colId xmlns:a16="http://schemas.microsoft.com/office/drawing/2014/main" val="2519390996"/>
                    </a:ext>
                  </a:extLst>
                </a:gridCol>
                <a:gridCol w="2856479">
                  <a:extLst>
                    <a:ext uri="{9D8B030D-6E8A-4147-A177-3AD203B41FA5}">
                      <a16:colId xmlns:a16="http://schemas.microsoft.com/office/drawing/2014/main" val="2615614030"/>
                    </a:ext>
                  </a:extLst>
                </a:gridCol>
              </a:tblGrid>
              <a:tr h="1286181">
                <a:tc>
                  <a:txBody>
                    <a:bodyPr/>
                    <a:lstStyle/>
                    <a:p>
                      <a:pPr algn="ctr"/>
                      <a:r>
                        <a:rPr lang="en-US" sz="2000" b="1" dirty="0">
                          <a:solidFill>
                            <a:schemeClr val="bg1"/>
                          </a:solidFill>
                        </a:rPr>
                        <a:t> ITEM</a:t>
                      </a:r>
                    </a:p>
                  </a:txBody>
                  <a:tcPr>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solidFill>
                            <a:schemeClr val="lt1"/>
                          </a:solidFill>
                          <a:latin typeface="+mn-lt"/>
                          <a:ea typeface="Arial"/>
                          <a:cs typeface="Arial"/>
                          <a:sym typeface="Arial"/>
                        </a:rPr>
                        <a:t>QUANTITY</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tc>
                  <a:txBody>
                    <a:bodyPr/>
                    <a:lstStyle/>
                    <a:p>
                      <a:pPr marL="90805" marR="0" lvl="0" indent="0" algn="ctr" rtl="0">
                        <a:lnSpc>
                          <a:spcPct val="100000"/>
                        </a:lnSpc>
                        <a:spcBef>
                          <a:spcPts val="0"/>
                        </a:spcBef>
                        <a:spcAft>
                          <a:spcPts val="0"/>
                        </a:spcAft>
                        <a:buNone/>
                      </a:pPr>
                      <a:r>
                        <a:rPr lang="en-US" sz="2000" b="1" u="none" strike="noStrike" cap="none" dirty="0">
                          <a:solidFill>
                            <a:schemeClr val="lt1"/>
                          </a:solidFill>
                          <a:latin typeface="+mn-lt"/>
                          <a:ea typeface="Arial"/>
                          <a:cs typeface="Arial"/>
                          <a:sym typeface="Arial"/>
                        </a:rPr>
                        <a:t>PRICE PER QTY(in</a:t>
                      </a:r>
                      <a:endParaRPr lang="en-US" sz="2000" u="none" strike="noStrike" cap="none" dirty="0">
                        <a:solidFill>
                          <a:schemeClr val="lt1"/>
                        </a:solidFill>
                        <a:latin typeface="+mn-lt"/>
                        <a:ea typeface="Arial"/>
                        <a:cs typeface="Arial"/>
                        <a:sym typeface="Arial"/>
                      </a:endParaRPr>
                    </a:p>
                    <a:p>
                      <a:pPr marL="92710" marR="0" lvl="0" indent="0" algn="ctr" rtl="0">
                        <a:lnSpc>
                          <a:spcPct val="116944"/>
                        </a:lnSpc>
                        <a:spcBef>
                          <a:spcPts val="0"/>
                        </a:spcBef>
                        <a:spcAft>
                          <a:spcPts val="0"/>
                        </a:spcAft>
                        <a:buNone/>
                      </a:pPr>
                      <a:r>
                        <a:rPr lang="en-US" sz="2000" b="1" u="none" strike="noStrike" cap="none" dirty="0">
                          <a:solidFill>
                            <a:schemeClr val="lt1"/>
                          </a:solidFill>
                          <a:latin typeface="+mn-lt"/>
                          <a:ea typeface="Arial"/>
                          <a:cs typeface="Arial"/>
                          <a:sym typeface="Arial"/>
                        </a:rPr>
                        <a:t>rupees)</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solidFill>
                            <a:schemeClr val="lt1"/>
                          </a:solidFill>
                          <a:latin typeface="+mn-lt"/>
                          <a:ea typeface="Arial"/>
                          <a:cs typeface="Arial"/>
                          <a:sym typeface="Arial"/>
                        </a:rPr>
                        <a:t>TOTAL PRICE</a:t>
                      </a:r>
                      <a:endParaRPr lang="en-US" sz="2000" u="none" strike="noStrike" cap="none" dirty="0">
                        <a:solidFill>
                          <a:schemeClr val="lt1"/>
                        </a:solidFill>
                        <a:latin typeface="+mn-lt"/>
                        <a:ea typeface="Arial"/>
                        <a:cs typeface="Arial"/>
                        <a:sym typeface="Arial"/>
                      </a:endParaRPr>
                    </a:p>
                    <a:p>
                      <a:endParaRPr lang="en-US" dirty="0"/>
                    </a:p>
                  </a:txBody>
                  <a:tcPr>
                    <a:solidFill>
                      <a:schemeClr val="tx1">
                        <a:lumMod val="65000"/>
                        <a:lumOff val="35000"/>
                      </a:schemeClr>
                    </a:solidFill>
                  </a:tcPr>
                </a:tc>
                <a:extLst>
                  <a:ext uri="{0D108BD9-81ED-4DB2-BD59-A6C34878D82A}">
                    <a16:rowId xmlns:a16="http://schemas.microsoft.com/office/drawing/2014/main" val="1104662775"/>
                  </a:ext>
                </a:extLst>
              </a:tr>
              <a:tr h="562130">
                <a:tc>
                  <a:txBody>
                    <a:bodyPr/>
                    <a:lstStyle/>
                    <a:p>
                      <a:r>
                        <a:rPr lang="en-US" sz="1600" dirty="0">
                          <a:solidFill>
                            <a:schemeClr val="bg1"/>
                          </a:solidFill>
                        </a:rPr>
                        <a:t>    LoRa SX1276</a:t>
                      </a:r>
                    </a:p>
                  </a:txBody>
                  <a:tcPr>
                    <a:solidFill>
                      <a:schemeClr val="tx1">
                        <a:lumMod val="65000"/>
                        <a:lumOff val="35000"/>
                      </a:schemeClr>
                    </a:solidFill>
                  </a:tcPr>
                </a:tc>
                <a:tc>
                  <a:txBody>
                    <a:bodyPr/>
                    <a:lstStyle/>
                    <a:p>
                      <a:r>
                        <a:rPr lang="en-US" dirty="0">
                          <a:solidFill>
                            <a:schemeClr val="bg1"/>
                          </a:solidFill>
                        </a:rPr>
                        <a:t>            1</a:t>
                      </a:r>
                    </a:p>
                  </a:txBody>
                  <a:tcPr>
                    <a:solidFill>
                      <a:schemeClr val="tx1">
                        <a:lumMod val="65000"/>
                        <a:lumOff val="35000"/>
                      </a:schemeClr>
                    </a:solidFill>
                  </a:tcPr>
                </a:tc>
                <a:tc>
                  <a:txBody>
                    <a:bodyPr/>
                    <a:lstStyle/>
                    <a:p>
                      <a:r>
                        <a:rPr lang="en-US" dirty="0"/>
                        <a:t>           </a:t>
                      </a:r>
                      <a:r>
                        <a:rPr lang="en-US" dirty="0">
                          <a:solidFill>
                            <a:schemeClr val="bg1"/>
                          </a:solidFill>
                        </a:rPr>
                        <a:t>474</a:t>
                      </a:r>
                    </a:p>
                  </a:txBody>
                  <a:tcPr>
                    <a:solidFill>
                      <a:schemeClr val="tx1">
                        <a:lumMod val="65000"/>
                        <a:lumOff val="35000"/>
                      </a:schemeClr>
                    </a:solidFill>
                  </a:tcPr>
                </a:tc>
                <a:tc>
                  <a:txBody>
                    <a:bodyPr/>
                    <a:lstStyle/>
                    <a:p>
                      <a:r>
                        <a:rPr lang="en-US" dirty="0">
                          <a:solidFill>
                            <a:schemeClr val="bg1"/>
                          </a:solidFill>
                        </a:rPr>
                        <a:t>          474</a:t>
                      </a:r>
                    </a:p>
                  </a:txBody>
                  <a:tcPr>
                    <a:solidFill>
                      <a:schemeClr val="tx1">
                        <a:lumMod val="65000"/>
                        <a:lumOff val="35000"/>
                      </a:schemeClr>
                    </a:solidFill>
                  </a:tcPr>
                </a:tc>
                <a:extLst>
                  <a:ext uri="{0D108BD9-81ED-4DB2-BD59-A6C34878D82A}">
                    <a16:rowId xmlns:a16="http://schemas.microsoft.com/office/drawing/2014/main" val="2717517639"/>
                  </a:ext>
                </a:extLst>
              </a:tr>
              <a:tr h="686763">
                <a:tc>
                  <a:txBody>
                    <a:bodyPr/>
                    <a:lstStyle/>
                    <a:p>
                      <a:r>
                        <a:rPr lang="en-US" dirty="0"/>
                        <a:t> </a:t>
                      </a:r>
                      <a:r>
                        <a:rPr lang="en-US" dirty="0">
                          <a:solidFill>
                            <a:schemeClr val="bg1"/>
                          </a:solidFill>
                        </a:rPr>
                        <a:t>Arduino  Nano </a:t>
                      </a:r>
                    </a:p>
                  </a:txBody>
                  <a:tcPr>
                    <a:solidFill>
                      <a:schemeClr val="tx1">
                        <a:lumMod val="65000"/>
                        <a:lumOff val="35000"/>
                      </a:schemeClr>
                    </a:solidFill>
                  </a:tcPr>
                </a:tc>
                <a:tc>
                  <a:txBody>
                    <a:bodyPr/>
                    <a:lstStyle/>
                    <a:p>
                      <a:r>
                        <a:rPr lang="en-US" dirty="0"/>
                        <a:t>            </a:t>
                      </a:r>
                      <a:r>
                        <a:rPr lang="en-US" dirty="0">
                          <a:solidFill>
                            <a:schemeClr val="bg1"/>
                          </a:solidFill>
                        </a:rPr>
                        <a:t>1</a:t>
                      </a:r>
                    </a:p>
                  </a:txBody>
                  <a:tcPr>
                    <a:solidFill>
                      <a:schemeClr val="tx1">
                        <a:lumMod val="65000"/>
                        <a:lumOff val="35000"/>
                      </a:schemeClr>
                    </a:solidFill>
                  </a:tcPr>
                </a:tc>
                <a:tc>
                  <a:txBody>
                    <a:bodyPr/>
                    <a:lstStyle/>
                    <a:p>
                      <a:r>
                        <a:rPr lang="en-US" dirty="0"/>
                        <a:t>          </a:t>
                      </a:r>
                      <a:r>
                        <a:rPr lang="en-US" dirty="0">
                          <a:solidFill>
                            <a:schemeClr val="bg1"/>
                          </a:solidFill>
                        </a:rPr>
                        <a:t>270</a:t>
                      </a:r>
                    </a:p>
                  </a:txBody>
                  <a:tcPr>
                    <a:solidFill>
                      <a:schemeClr val="tx1">
                        <a:lumMod val="65000"/>
                        <a:lumOff val="35000"/>
                      </a:schemeClr>
                    </a:solidFill>
                  </a:tcPr>
                </a:tc>
                <a:tc>
                  <a:txBody>
                    <a:bodyPr/>
                    <a:lstStyle/>
                    <a:p>
                      <a:r>
                        <a:rPr lang="en-US" dirty="0"/>
                        <a:t>           </a:t>
                      </a:r>
                      <a:r>
                        <a:rPr lang="en-US" dirty="0">
                          <a:solidFill>
                            <a:schemeClr val="bg1"/>
                          </a:solidFill>
                        </a:rPr>
                        <a:t>270</a:t>
                      </a:r>
                    </a:p>
                  </a:txBody>
                  <a:tcPr>
                    <a:solidFill>
                      <a:schemeClr val="tx1">
                        <a:lumMod val="65000"/>
                        <a:lumOff val="35000"/>
                      </a:schemeClr>
                    </a:solidFill>
                  </a:tcPr>
                </a:tc>
                <a:extLst>
                  <a:ext uri="{0D108BD9-81ED-4DB2-BD59-A6C34878D82A}">
                    <a16:rowId xmlns:a16="http://schemas.microsoft.com/office/drawing/2014/main" val="1831367375"/>
                  </a:ext>
                </a:extLst>
              </a:tr>
              <a:tr h="562130">
                <a:tc>
                  <a:txBody>
                    <a:bodyPr/>
                    <a:lstStyle/>
                    <a:p>
                      <a:r>
                        <a:rPr lang="en-US" dirty="0">
                          <a:solidFill>
                            <a:schemeClr val="bg1"/>
                          </a:solidFill>
                        </a:rPr>
                        <a:t>Indication LEDS</a:t>
                      </a:r>
                    </a:p>
                  </a:txBody>
                  <a:tcPr>
                    <a:solidFill>
                      <a:schemeClr val="tx1">
                        <a:lumMod val="65000"/>
                        <a:lumOff val="35000"/>
                      </a:schemeClr>
                    </a:solidFill>
                  </a:tcPr>
                </a:tc>
                <a:tc>
                  <a:txBody>
                    <a:bodyPr/>
                    <a:lstStyle/>
                    <a:p>
                      <a:r>
                        <a:rPr lang="en-US" dirty="0"/>
                        <a:t>           </a:t>
                      </a:r>
                      <a:r>
                        <a:rPr lang="en-US" dirty="0">
                          <a:solidFill>
                            <a:schemeClr val="bg1"/>
                          </a:solidFill>
                        </a:rPr>
                        <a:t> 2</a:t>
                      </a:r>
                    </a:p>
                  </a:txBody>
                  <a:tcPr>
                    <a:solidFill>
                      <a:schemeClr val="tx1">
                        <a:lumMod val="65000"/>
                        <a:lumOff val="35000"/>
                      </a:schemeClr>
                    </a:solidFill>
                  </a:tcPr>
                </a:tc>
                <a:tc>
                  <a:txBody>
                    <a:bodyPr/>
                    <a:lstStyle/>
                    <a:p>
                      <a:r>
                        <a:rPr lang="en-US" dirty="0"/>
                        <a:t>          </a:t>
                      </a:r>
                      <a:r>
                        <a:rPr lang="en-US" dirty="0">
                          <a:solidFill>
                            <a:schemeClr val="bg1"/>
                          </a:solidFill>
                        </a:rPr>
                        <a:t> 5</a:t>
                      </a:r>
                    </a:p>
                  </a:txBody>
                  <a:tcPr>
                    <a:solidFill>
                      <a:schemeClr val="tx1">
                        <a:lumMod val="65000"/>
                        <a:lumOff val="35000"/>
                      </a:schemeClr>
                    </a:solidFill>
                  </a:tcPr>
                </a:tc>
                <a:tc>
                  <a:txBody>
                    <a:bodyPr/>
                    <a:lstStyle/>
                    <a:p>
                      <a:r>
                        <a:rPr lang="en-US" dirty="0">
                          <a:solidFill>
                            <a:schemeClr val="bg1"/>
                          </a:solidFill>
                        </a:rPr>
                        <a:t>            10</a:t>
                      </a:r>
                    </a:p>
                  </a:txBody>
                  <a:tcPr>
                    <a:solidFill>
                      <a:schemeClr val="tx1">
                        <a:lumMod val="65000"/>
                        <a:lumOff val="35000"/>
                      </a:schemeClr>
                    </a:solidFill>
                  </a:tcPr>
                </a:tc>
                <a:extLst>
                  <a:ext uri="{0D108BD9-81ED-4DB2-BD59-A6C34878D82A}">
                    <a16:rowId xmlns:a16="http://schemas.microsoft.com/office/drawing/2014/main" val="3978352422"/>
                  </a:ext>
                </a:extLst>
              </a:tr>
              <a:tr h="547388">
                <a:tc>
                  <a:txBody>
                    <a:bodyPr/>
                    <a:lstStyle/>
                    <a:p>
                      <a:r>
                        <a:rPr lang="en-US" dirty="0">
                          <a:solidFill>
                            <a:schemeClr val="bg1"/>
                          </a:solidFill>
                        </a:rPr>
                        <a:t>Power source (5V Adapter)</a:t>
                      </a:r>
                    </a:p>
                  </a:txBody>
                  <a:tcPr>
                    <a:solidFill>
                      <a:schemeClr val="tx1">
                        <a:lumMod val="65000"/>
                        <a:lumOff val="35000"/>
                      </a:schemeClr>
                    </a:solidFill>
                  </a:tcPr>
                </a:tc>
                <a:tc>
                  <a:txBody>
                    <a:bodyPr/>
                    <a:lstStyle/>
                    <a:p>
                      <a:r>
                        <a:rPr lang="en-US" dirty="0"/>
                        <a:t>            </a:t>
                      </a:r>
                      <a:r>
                        <a:rPr lang="en-US" dirty="0">
                          <a:solidFill>
                            <a:schemeClr val="bg1"/>
                          </a:solidFill>
                        </a:rPr>
                        <a:t>1</a:t>
                      </a:r>
                    </a:p>
                  </a:txBody>
                  <a:tcPr>
                    <a:solidFill>
                      <a:schemeClr val="tx1">
                        <a:lumMod val="65000"/>
                        <a:lumOff val="35000"/>
                      </a:schemeClr>
                    </a:solidFill>
                  </a:tcPr>
                </a:tc>
                <a:tc>
                  <a:txBody>
                    <a:bodyPr/>
                    <a:lstStyle/>
                    <a:p>
                      <a:r>
                        <a:rPr lang="en-US" dirty="0"/>
                        <a:t>           </a:t>
                      </a:r>
                      <a:r>
                        <a:rPr lang="en-US" dirty="0">
                          <a:solidFill>
                            <a:schemeClr val="bg1"/>
                          </a:solidFill>
                        </a:rPr>
                        <a:t>60</a:t>
                      </a:r>
                    </a:p>
                  </a:txBody>
                  <a:tcPr>
                    <a:solidFill>
                      <a:schemeClr val="tx1">
                        <a:lumMod val="65000"/>
                        <a:lumOff val="35000"/>
                      </a:schemeClr>
                    </a:solidFill>
                  </a:tcPr>
                </a:tc>
                <a:tc>
                  <a:txBody>
                    <a:bodyPr/>
                    <a:lstStyle/>
                    <a:p>
                      <a:r>
                        <a:rPr lang="en-US" dirty="0">
                          <a:solidFill>
                            <a:schemeClr val="bg1"/>
                          </a:solidFill>
                        </a:rPr>
                        <a:t>           60</a:t>
                      </a:r>
                    </a:p>
                  </a:txBody>
                  <a:tcPr>
                    <a:solidFill>
                      <a:schemeClr val="tx1">
                        <a:lumMod val="65000"/>
                        <a:lumOff val="35000"/>
                      </a:schemeClr>
                    </a:solidFill>
                  </a:tcPr>
                </a:tc>
                <a:extLst>
                  <a:ext uri="{0D108BD9-81ED-4DB2-BD59-A6C34878D82A}">
                    <a16:rowId xmlns:a16="http://schemas.microsoft.com/office/drawing/2014/main" val="3982165686"/>
                  </a:ext>
                </a:extLst>
              </a:tr>
              <a:tr h="562130">
                <a:tc>
                  <a:txBody>
                    <a:bodyPr/>
                    <a:lstStyle/>
                    <a:p>
                      <a:r>
                        <a:rPr lang="en-US" dirty="0">
                          <a:solidFill>
                            <a:schemeClr val="bg1"/>
                          </a:solidFill>
                        </a:rPr>
                        <a:t>Antenna 433 MHz</a:t>
                      </a:r>
                    </a:p>
                  </a:txBody>
                  <a:tcPr>
                    <a:solidFill>
                      <a:schemeClr val="tx1">
                        <a:lumMod val="65000"/>
                        <a:lumOff val="35000"/>
                      </a:schemeClr>
                    </a:solidFill>
                  </a:tcPr>
                </a:tc>
                <a:tc>
                  <a:txBody>
                    <a:bodyPr/>
                    <a:lstStyle/>
                    <a:p>
                      <a:r>
                        <a:rPr lang="en-US" dirty="0"/>
                        <a:t>            </a:t>
                      </a:r>
                      <a:r>
                        <a:rPr lang="en-US" dirty="0">
                          <a:solidFill>
                            <a:schemeClr val="bg1"/>
                          </a:solidFill>
                        </a:rPr>
                        <a:t> 1</a:t>
                      </a:r>
                    </a:p>
                  </a:txBody>
                  <a:tcPr>
                    <a:solidFill>
                      <a:schemeClr val="tx1">
                        <a:lumMod val="65000"/>
                        <a:lumOff val="35000"/>
                      </a:schemeClr>
                    </a:solidFill>
                  </a:tcPr>
                </a:tc>
                <a:tc>
                  <a:txBody>
                    <a:bodyPr/>
                    <a:lstStyle/>
                    <a:p>
                      <a:r>
                        <a:rPr lang="en-US" dirty="0"/>
                        <a:t>           </a:t>
                      </a:r>
                      <a:r>
                        <a:rPr lang="en-US" dirty="0">
                          <a:solidFill>
                            <a:schemeClr val="bg1"/>
                          </a:solidFill>
                        </a:rPr>
                        <a:t>65</a:t>
                      </a:r>
                    </a:p>
                  </a:txBody>
                  <a:tcPr>
                    <a:solidFill>
                      <a:schemeClr val="tx1">
                        <a:lumMod val="65000"/>
                        <a:lumOff val="35000"/>
                      </a:schemeClr>
                    </a:solidFill>
                  </a:tcPr>
                </a:tc>
                <a:tc>
                  <a:txBody>
                    <a:bodyPr/>
                    <a:lstStyle/>
                    <a:p>
                      <a:r>
                        <a:rPr lang="en-US" dirty="0">
                          <a:solidFill>
                            <a:schemeClr val="bg1"/>
                          </a:solidFill>
                        </a:rPr>
                        <a:t>           65</a:t>
                      </a:r>
                    </a:p>
                  </a:txBody>
                  <a:tcPr>
                    <a:solidFill>
                      <a:schemeClr val="tx1">
                        <a:lumMod val="65000"/>
                        <a:lumOff val="35000"/>
                      </a:schemeClr>
                    </a:solidFill>
                  </a:tcPr>
                </a:tc>
                <a:extLst>
                  <a:ext uri="{0D108BD9-81ED-4DB2-BD59-A6C34878D82A}">
                    <a16:rowId xmlns:a16="http://schemas.microsoft.com/office/drawing/2014/main" val="2367320058"/>
                  </a:ext>
                </a:extLst>
              </a:tr>
              <a:tr h="589019">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r>
                        <a:rPr lang="en-US" dirty="0">
                          <a:solidFill>
                            <a:schemeClr val="bg1"/>
                          </a:solidFill>
                        </a:rPr>
                        <a:t>          TOTAL</a:t>
                      </a:r>
                    </a:p>
                  </a:txBody>
                  <a:tcPr>
                    <a:solidFill>
                      <a:schemeClr val="tx1">
                        <a:lumMod val="65000"/>
                        <a:lumOff val="35000"/>
                      </a:schemeClr>
                    </a:solidFill>
                  </a:tcPr>
                </a:tc>
                <a:tc>
                  <a:txBody>
                    <a:bodyPr/>
                    <a:lstStyle/>
                    <a:p>
                      <a:r>
                        <a:rPr lang="en-US" dirty="0">
                          <a:solidFill>
                            <a:schemeClr val="bg1"/>
                          </a:solidFill>
                        </a:rPr>
                        <a:t>         879</a:t>
                      </a:r>
                    </a:p>
                  </a:txBody>
                  <a:tcPr>
                    <a:solidFill>
                      <a:schemeClr val="tx1">
                        <a:lumMod val="65000"/>
                        <a:lumOff val="35000"/>
                      </a:schemeClr>
                    </a:solidFill>
                  </a:tcPr>
                </a:tc>
                <a:extLst>
                  <a:ext uri="{0D108BD9-81ED-4DB2-BD59-A6C34878D82A}">
                    <a16:rowId xmlns:a16="http://schemas.microsoft.com/office/drawing/2014/main" val="1223385743"/>
                  </a:ext>
                </a:extLst>
              </a:tr>
            </a:tbl>
          </a:graphicData>
        </a:graphic>
      </p:graphicFrame>
      <p:pic>
        <p:nvPicPr>
          <p:cNvPr id="6" name="Picture 5">
            <a:extLst>
              <a:ext uri="{FF2B5EF4-FFF2-40B4-BE49-F238E27FC236}">
                <a16:creationId xmlns:a16="http://schemas.microsoft.com/office/drawing/2014/main" id="{4CA73C75-E1F3-C2B5-64E0-1360CBDE004A}"/>
              </a:ext>
            </a:extLst>
          </p:cNvPr>
          <p:cNvPicPr>
            <a:picLocks noChangeAspect="1"/>
          </p:cNvPicPr>
          <p:nvPr/>
        </p:nvPicPr>
        <p:blipFill>
          <a:blip r:embed="rId2"/>
          <a:stretch>
            <a:fillRect/>
          </a:stretch>
        </p:blipFill>
        <p:spPr>
          <a:xfrm>
            <a:off x="0" y="0"/>
            <a:ext cx="4621696" cy="1127783"/>
          </a:xfrm>
          <a:prstGeom prst="rect">
            <a:avLst/>
          </a:prstGeom>
        </p:spPr>
      </p:pic>
      <p:sp>
        <p:nvSpPr>
          <p:cNvPr id="8" name="TextBox 7">
            <a:extLst>
              <a:ext uri="{FF2B5EF4-FFF2-40B4-BE49-F238E27FC236}">
                <a16:creationId xmlns:a16="http://schemas.microsoft.com/office/drawing/2014/main" id="{85342585-6470-7BC8-C5F8-212000A66A11}"/>
              </a:ext>
            </a:extLst>
          </p:cNvPr>
          <p:cNvSpPr txBox="1"/>
          <p:nvPr/>
        </p:nvSpPr>
        <p:spPr>
          <a:xfrm>
            <a:off x="5178287" y="56059"/>
            <a:ext cx="2971800" cy="1015663"/>
          </a:xfrm>
          <a:prstGeom prst="rect">
            <a:avLst/>
          </a:prstGeom>
          <a:noFill/>
        </p:spPr>
        <p:txBody>
          <a:bodyPr wrap="square" rtlCol="0">
            <a:spAutoFit/>
          </a:bodyPr>
          <a:lstStyle/>
          <a:p>
            <a:r>
              <a:rPr lang="en-US" sz="6000" dirty="0">
                <a:solidFill>
                  <a:schemeClr val="bg1"/>
                </a:solidFill>
              </a:rPr>
              <a:t>AFR-Rx</a:t>
            </a:r>
          </a:p>
        </p:txBody>
      </p:sp>
    </p:spTree>
    <p:extLst>
      <p:ext uri="{BB962C8B-B14F-4D97-AF65-F5344CB8AC3E}">
        <p14:creationId xmlns:p14="http://schemas.microsoft.com/office/powerpoint/2010/main" val="908925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276"/>
        <p:cNvGrpSpPr/>
        <p:nvPr/>
      </p:nvGrpSpPr>
      <p:grpSpPr>
        <a:xfrm>
          <a:off x="0" y="0"/>
          <a:ext cx="0" cy="0"/>
          <a:chOff x="0" y="0"/>
          <a:chExt cx="0" cy="0"/>
        </a:xfrm>
      </p:grpSpPr>
      <p:grpSp>
        <p:nvGrpSpPr>
          <p:cNvPr id="278" name="Google Shape;278;p19"/>
          <p:cNvGrpSpPr/>
          <p:nvPr/>
        </p:nvGrpSpPr>
        <p:grpSpPr>
          <a:xfrm>
            <a:off x="-251880" y="-1079770"/>
            <a:ext cx="12560543" cy="7937770"/>
            <a:chOff x="0" y="0"/>
            <a:chExt cx="11713204" cy="6858000"/>
          </a:xfrm>
          <a:solidFill>
            <a:schemeClr val="accent4">
              <a:lumMod val="75000"/>
            </a:schemeClr>
          </a:solidFill>
        </p:grpSpPr>
        <p:sp>
          <p:nvSpPr>
            <p:cNvPr id="279" name="Google Shape;279;p19"/>
            <p:cNvSpPr/>
            <p:nvPr/>
          </p:nvSpPr>
          <p:spPr>
            <a:xfrm>
              <a:off x="1" y="0"/>
              <a:ext cx="11713203" cy="6858000"/>
            </a:xfrm>
            <a:custGeom>
              <a:avLst/>
              <a:gdLst/>
              <a:ahLst/>
              <a:cxnLst/>
              <a:rect l="l" t="t" r="r" b="b"/>
              <a:pathLst>
                <a:path w="12192000" h="6858000" extrusionOk="0">
                  <a:moveTo>
                    <a:pt x="0" y="6858000"/>
                  </a:moveTo>
                  <a:lnTo>
                    <a:pt x="12192000" y="6858000"/>
                  </a:lnTo>
                  <a:lnTo>
                    <a:pt x="12192000" y="0"/>
                  </a:lnTo>
                  <a:lnTo>
                    <a:pt x="0" y="0"/>
                  </a:lnTo>
                  <a:lnTo>
                    <a:pt x="0" y="6858000"/>
                  </a:lnTo>
                  <a:close/>
                </a:path>
              </a:pathLst>
            </a:custGeom>
            <a:grpFill/>
            <a:ln w="952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a:t>
              </a:r>
              <a:endParaRPr sz="1400" b="0" i="0" u="none" strike="noStrike" cap="none" dirty="0">
                <a:solidFill>
                  <a:srgbClr val="000000"/>
                </a:solidFill>
                <a:latin typeface="Arial"/>
                <a:ea typeface="Arial"/>
                <a:cs typeface="Arial"/>
                <a:sym typeface="Arial"/>
              </a:endParaRPr>
            </a:p>
          </p:txBody>
        </p:sp>
        <p:pic>
          <p:nvPicPr>
            <p:cNvPr id="280" name="Google Shape;280;p19"/>
            <p:cNvPicPr preferRelativeResize="0"/>
            <p:nvPr/>
          </p:nvPicPr>
          <p:blipFill rotWithShape="1">
            <a:blip r:embed="rId3">
              <a:alphaModFix/>
            </a:blip>
            <a:srcRect/>
            <a:stretch/>
          </p:blipFill>
          <p:spPr>
            <a:xfrm>
              <a:off x="0" y="0"/>
              <a:ext cx="5940750" cy="1344031"/>
            </a:xfrm>
            <a:prstGeom prst="rect">
              <a:avLst/>
            </a:prstGeom>
            <a:grpFill/>
            <a:ln>
              <a:noFill/>
            </a:ln>
          </p:spPr>
        </p:pic>
      </p:grpSp>
      <p:graphicFrame>
        <p:nvGraphicFramePr>
          <p:cNvPr id="281" name="Google Shape;281;p19"/>
          <p:cNvGraphicFramePr/>
          <p:nvPr>
            <p:extLst>
              <p:ext uri="{D42A27DB-BD31-4B8C-83A1-F6EECF244321}">
                <p14:modId xmlns:p14="http://schemas.microsoft.com/office/powerpoint/2010/main" val="2060283054"/>
              </p:ext>
            </p:extLst>
          </p:nvPr>
        </p:nvGraphicFramePr>
        <p:xfrm>
          <a:off x="30480" y="553720"/>
          <a:ext cx="11877040" cy="5750559"/>
        </p:xfrm>
        <a:graphic>
          <a:graphicData uri="http://schemas.openxmlformats.org/drawingml/2006/table">
            <a:tbl>
              <a:tblPr firstRow="1" bandRow="1">
                <a:noFill/>
                <a:tableStyleId>{B7CA89A3-A9B7-4DBA-AB1E-EBE51FB20362}</a:tableStyleId>
              </a:tblPr>
              <a:tblGrid>
                <a:gridCol w="4101652">
                  <a:extLst>
                    <a:ext uri="{9D8B030D-6E8A-4147-A177-3AD203B41FA5}">
                      <a16:colId xmlns:a16="http://schemas.microsoft.com/office/drawing/2014/main" val="20000"/>
                    </a:ext>
                  </a:extLst>
                </a:gridCol>
                <a:gridCol w="3330264">
                  <a:extLst>
                    <a:ext uri="{9D8B030D-6E8A-4147-A177-3AD203B41FA5}">
                      <a16:colId xmlns:a16="http://schemas.microsoft.com/office/drawing/2014/main" val="20001"/>
                    </a:ext>
                  </a:extLst>
                </a:gridCol>
                <a:gridCol w="2977352">
                  <a:extLst>
                    <a:ext uri="{9D8B030D-6E8A-4147-A177-3AD203B41FA5}">
                      <a16:colId xmlns:a16="http://schemas.microsoft.com/office/drawing/2014/main" val="20002"/>
                    </a:ext>
                  </a:extLst>
                </a:gridCol>
                <a:gridCol w="1467772">
                  <a:extLst>
                    <a:ext uri="{9D8B030D-6E8A-4147-A177-3AD203B41FA5}">
                      <a16:colId xmlns:a16="http://schemas.microsoft.com/office/drawing/2014/main" val="20003"/>
                    </a:ext>
                  </a:extLst>
                </a:gridCol>
              </a:tblGrid>
              <a:tr h="1150716">
                <a:tc>
                  <a:txBody>
                    <a:bodyPr/>
                    <a:lstStyle/>
                    <a:p>
                      <a:pPr marL="130175" marR="0" lvl="0" indent="0" algn="ctr" rtl="0">
                        <a:lnSpc>
                          <a:spcPct val="100000"/>
                        </a:lnSpc>
                        <a:spcBef>
                          <a:spcPts val="0"/>
                        </a:spcBef>
                        <a:spcAft>
                          <a:spcPts val="0"/>
                        </a:spcAft>
                        <a:buNone/>
                      </a:pPr>
                      <a:r>
                        <a:rPr lang="en-US" sz="1800" b="1" u="none" strike="noStrike" cap="none" dirty="0">
                          <a:solidFill>
                            <a:schemeClr val="lt1"/>
                          </a:solidFill>
                          <a:latin typeface="Arial"/>
                          <a:ea typeface="Arial"/>
                          <a:cs typeface="Arial"/>
                          <a:sym typeface="Arial"/>
                        </a:rPr>
                        <a:t>ITEM</a:t>
                      </a:r>
                      <a:endParaRPr sz="1800" u="none" strike="noStrike" cap="none" dirty="0">
                        <a:solidFill>
                          <a:schemeClr val="lt1"/>
                        </a:solidFill>
                        <a:latin typeface="Arial"/>
                        <a:ea typeface="Arial"/>
                        <a:cs typeface="Arial"/>
                        <a:sym typeface="Arial"/>
                      </a:endParaRPr>
                    </a:p>
                  </a:txBody>
                  <a:tcPr marL="0" marR="0" marT="35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3E3E3E"/>
                    </a:solidFill>
                  </a:tcPr>
                </a:tc>
                <a:tc>
                  <a:txBody>
                    <a:bodyPr/>
                    <a:lstStyle/>
                    <a:p>
                      <a:pPr marL="92075" marR="0" lvl="0" indent="0" algn="ctr" rtl="0">
                        <a:lnSpc>
                          <a:spcPct val="100000"/>
                        </a:lnSpc>
                        <a:spcBef>
                          <a:spcPts val="0"/>
                        </a:spcBef>
                        <a:spcAft>
                          <a:spcPts val="0"/>
                        </a:spcAft>
                        <a:buNone/>
                      </a:pPr>
                      <a:r>
                        <a:rPr lang="en-US" sz="1800" b="1" u="none" strike="noStrike" cap="none" dirty="0">
                          <a:solidFill>
                            <a:schemeClr val="lt1"/>
                          </a:solidFill>
                          <a:latin typeface="Arial"/>
                          <a:ea typeface="Arial"/>
                          <a:cs typeface="Arial"/>
                          <a:sym typeface="Arial"/>
                        </a:rPr>
                        <a:t>QUANTITY</a:t>
                      </a:r>
                      <a:endParaRPr sz="1800" u="none" strike="noStrike" cap="none" dirty="0">
                        <a:solidFill>
                          <a:schemeClr val="lt1"/>
                        </a:solidFill>
                        <a:latin typeface="Arial"/>
                        <a:ea typeface="Arial"/>
                        <a:cs typeface="Arial"/>
                        <a:sym typeface="Arial"/>
                      </a:endParaRPr>
                    </a:p>
                  </a:txBody>
                  <a:tcPr marL="0" marR="0" marT="330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3E3E3E"/>
                    </a:solidFill>
                  </a:tcPr>
                </a:tc>
                <a:tc>
                  <a:txBody>
                    <a:bodyPr/>
                    <a:lstStyle/>
                    <a:p>
                      <a:pPr marL="90805" marR="0" lvl="0" indent="0" algn="ctr" rtl="0">
                        <a:lnSpc>
                          <a:spcPct val="100000"/>
                        </a:lnSpc>
                        <a:spcBef>
                          <a:spcPts val="0"/>
                        </a:spcBef>
                        <a:spcAft>
                          <a:spcPts val="0"/>
                        </a:spcAft>
                        <a:buNone/>
                      </a:pPr>
                      <a:r>
                        <a:rPr lang="en-US" sz="1800" b="1" u="none" strike="noStrike" cap="none" dirty="0">
                          <a:solidFill>
                            <a:schemeClr val="lt1"/>
                          </a:solidFill>
                          <a:latin typeface="Arial"/>
                          <a:ea typeface="Arial"/>
                          <a:cs typeface="Arial"/>
                          <a:sym typeface="Arial"/>
                        </a:rPr>
                        <a:t>PRICE PER QTY(in</a:t>
                      </a:r>
                      <a:endParaRPr lang="en-US" sz="1800" u="none" strike="noStrike" cap="none" dirty="0">
                        <a:solidFill>
                          <a:schemeClr val="lt1"/>
                        </a:solidFill>
                        <a:latin typeface="Arial"/>
                        <a:ea typeface="Arial"/>
                        <a:cs typeface="Arial"/>
                        <a:sym typeface="Arial"/>
                      </a:endParaRPr>
                    </a:p>
                    <a:p>
                      <a:pPr marL="92710" marR="0" lvl="0" indent="0" algn="ctr" rtl="0">
                        <a:lnSpc>
                          <a:spcPct val="116944"/>
                        </a:lnSpc>
                        <a:spcBef>
                          <a:spcPts val="0"/>
                        </a:spcBef>
                        <a:spcAft>
                          <a:spcPts val="0"/>
                        </a:spcAft>
                        <a:buNone/>
                      </a:pPr>
                      <a:r>
                        <a:rPr lang="en-US" sz="1800" b="1" u="none" strike="noStrike" cap="none" dirty="0">
                          <a:solidFill>
                            <a:schemeClr val="lt1"/>
                          </a:solidFill>
                          <a:latin typeface="Arial"/>
                          <a:ea typeface="Arial"/>
                          <a:cs typeface="Arial"/>
                          <a:sym typeface="Arial"/>
                        </a:rPr>
                        <a:t>rupees)</a:t>
                      </a:r>
                      <a:endParaRPr lang="en-US" sz="1800" u="none" strike="noStrike" cap="none" dirty="0">
                        <a:solidFill>
                          <a:schemeClr val="lt1"/>
                        </a:solidFill>
                        <a:latin typeface="Arial"/>
                        <a:ea typeface="Arial"/>
                        <a:cs typeface="Arial"/>
                        <a:sym typeface="Arial"/>
                      </a:endParaRPr>
                    </a:p>
                  </a:txBody>
                  <a:tcPr marL="0" marR="0" marT="33025"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solidFill>
                      <a:srgbClr val="3E3E3E"/>
                    </a:solidFill>
                  </a:tcPr>
                </a:tc>
                <a:tc>
                  <a:txBody>
                    <a:bodyPr/>
                    <a:lstStyle/>
                    <a:p>
                      <a:pPr marL="93980" marR="0" lvl="0" indent="0" algn="ctr" rtl="0">
                        <a:lnSpc>
                          <a:spcPct val="100000"/>
                        </a:lnSpc>
                        <a:spcBef>
                          <a:spcPts val="0"/>
                        </a:spcBef>
                        <a:spcAft>
                          <a:spcPts val="0"/>
                        </a:spcAft>
                        <a:buNone/>
                      </a:pPr>
                      <a:r>
                        <a:rPr lang="en-US" sz="1800" b="1" u="none" strike="noStrike" cap="none" dirty="0">
                          <a:solidFill>
                            <a:schemeClr val="lt1"/>
                          </a:solidFill>
                          <a:latin typeface="Arial"/>
                          <a:ea typeface="Arial"/>
                          <a:cs typeface="Arial"/>
                          <a:sym typeface="Arial"/>
                        </a:rPr>
                        <a:t>TOTAL PRICE</a:t>
                      </a:r>
                      <a:endParaRPr sz="1800" u="none" strike="noStrike" cap="none" dirty="0">
                        <a:solidFill>
                          <a:schemeClr val="lt1"/>
                        </a:solidFill>
                        <a:latin typeface="Arial"/>
                        <a:ea typeface="Arial"/>
                        <a:cs typeface="Arial"/>
                        <a:sym typeface="Arial"/>
                      </a:endParaRPr>
                    </a:p>
                  </a:txBody>
                  <a:tcPr marL="0" marR="0" marT="330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10000"/>
                  </a:ext>
                </a:extLst>
              </a:tr>
              <a:tr h="627843">
                <a:tc>
                  <a:txBody>
                    <a:bodyPr/>
                    <a:lstStyle/>
                    <a:p>
                      <a:pPr marL="534035" marR="0" lvl="0" indent="0" algn="l"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ESP 8266</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2075"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165</a:t>
                      </a:r>
                      <a:endParaRPr sz="1800" u="none" strike="noStrike" cap="none" dirty="0">
                        <a:solidFill>
                          <a:schemeClr val="lt1"/>
                        </a:solidFill>
                        <a:latin typeface="Arial"/>
                        <a:ea typeface="Arial"/>
                        <a:cs typeface="Arial"/>
                        <a:sym typeface="Arial"/>
                      </a:endParaRPr>
                    </a:p>
                  </a:txBody>
                  <a:tcPr marL="0" marR="0" marT="26675"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165</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10001"/>
                  </a:ext>
                </a:extLst>
              </a:tr>
              <a:tr h="695478">
                <a:tc>
                  <a:txBody>
                    <a:bodyPr/>
                    <a:lstStyle/>
                    <a:p>
                      <a:pPr marL="649605" marR="0" lvl="0" indent="0" algn="l"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ESP 32 CAM</a:t>
                      </a:r>
                      <a:endParaRPr sz="1800" u="none" strike="noStrike" cap="none" dirty="0">
                        <a:solidFill>
                          <a:schemeClr val="lt1"/>
                        </a:solidFill>
                        <a:latin typeface="Arial"/>
                        <a:ea typeface="Arial"/>
                        <a:cs typeface="Arial"/>
                        <a:sym typeface="Arial"/>
                      </a:endParaRPr>
                    </a:p>
                  </a:txBody>
                  <a:tcPr marL="0" marR="0" marT="2730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2075"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480</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398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480</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10004"/>
                  </a:ext>
                </a:extLst>
              </a:tr>
              <a:tr h="918795">
                <a:tc>
                  <a:txBody>
                    <a:bodyPr/>
                    <a:lstStyle/>
                    <a:p>
                      <a:pPr marL="339090" marR="0" lvl="0" indent="0" algn="l" rtl="0">
                        <a:lnSpc>
                          <a:spcPct val="100000"/>
                        </a:lnSpc>
                        <a:spcBef>
                          <a:spcPts val="0"/>
                        </a:spcBef>
                        <a:spcAft>
                          <a:spcPts val="0"/>
                        </a:spcAft>
                        <a:buNone/>
                      </a:pPr>
                      <a:r>
                        <a:rPr lang="en-US" sz="1800" u="none" strike="noStrike" cap="none">
                          <a:solidFill>
                            <a:schemeClr val="lt1"/>
                          </a:solidFill>
                          <a:latin typeface="Arial"/>
                          <a:ea typeface="Arial"/>
                          <a:cs typeface="Arial"/>
                          <a:sym typeface="Arial"/>
                        </a:rPr>
                        <a:t>      </a:t>
                      </a:r>
                    </a:p>
                    <a:p>
                      <a:pPr marL="339090" marR="0" lvl="0" indent="0" algn="l" rtl="0">
                        <a:lnSpc>
                          <a:spcPct val="100000"/>
                        </a:lnSpc>
                        <a:spcBef>
                          <a:spcPts val="0"/>
                        </a:spcBef>
                        <a:spcAft>
                          <a:spcPts val="0"/>
                        </a:spcAft>
                        <a:buNone/>
                      </a:pPr>
                      <a:r>
                        <a:rPr lang="en-US" sz="1800" u="none" strike="noStrike" cap="none">
                          <a:solidFill>
                            <a:schemeClr val="lt1"/>
                          </a:solidFill>
                          <a:latin typeface="Arial"/>
                          <a:ea typeface="Arial"/>
                          <a:cs typeface="Arial"/>
                          <a:sym typeface="Arial"/>
                        </a:rPr>
                        <a:t> BMP 180 Altitude Sensor</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017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398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84</a:t>
                      </a:r>
                      <a:endParaRPr sz="1800" u="none" strike="noStrike" cap="none" dirty="0">
                        <a:solidFill>
                          <a:schemeClr val="lt1"/>
                        </a:solidFill>
                        <a:latin typeface="Arial"/>
                        <a:ea typeface="Arial"/>
                        <a:cs typeface="Arial"/>
                        <a:sym typeface="Arial"/>
                      </a:endParaRPr>
                    </a:p>
                  </a:txBody>
                  <a:tcPr marL="0" marR="0" marT="26675"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398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84</a:t>
                      </a:r>
                      <a:endParaRPr sz="1800" u="none" strike="noStrike" cap="none" dirty="0">
                        <a:solidFill>
                          <a:schemeClr val="lt1"/>
                        </a:solidFill>
                        <a:latin typeface="Arial"/>
                        <a:ea typeface="Arial"/>
                        <a:cs typeface="Arial"/>
                        <a:sym typeface="Arial"/>
                      </a:endParaRPr>
                    </a:p>
                  </a:txBody>
                  <a:tcPr marL="0" marR="0" marT="266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10005"/>
                  </a:ext>
                </a:extLst>
              </a:tr>
              <a:tr h="999840">
                <a:tc>
                  <a:txBody>
                    <a:bodyPr/>
                    <a:lstStyle/>
                    <a:p>
                      <a:pPr marL="0" marR="0" lvl="0" indent="0" algn="ctr" rtl="0">
                        <a:lnSpc>
                          <a:spcPct val="100000"/>
                        </a:lnSpc>
                        <a:spcBef>
                          <a:spcPts val="0"/>
                        </a:spcBef>
                        <a:spcAft>
                          <a:spcPts val="0"/>
                        </a:spcAft>
                        <a:buNone/>
                      </a:pPr>
                      <a:endParaRPr lang="en-US" sz="180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Battery (6V) 2X AAA Rechargeable battery</a:t>
                      </a:r>
                      <a:endParaRPr sz="1800" u="none" strike="noStrike" cap="none" dirty="0">
                        <a:solidFill>
                          <a:schemeClr val="lt1"/>
                        </a:solidFill>
                        <a:latin typeface="Arial"/>
                        <a:ea typeface="Arial"/>
                        <a:cs typeface="Arial"/>
                        <a:sym typeface="Arial"/>
                      </a:endParaRPr>
                    </a:p>
                  </a:txBody>
                  <a:tcPr marL="0" marR="0" marT="27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1</a:t>
                      </a:r>
                      <a:endParaRPr sz="1800" u="none" strike="noStrike" cap="none" dirty="0">
                        <a:solidFill>
                          <a:schemeClr val="lt1"/>
                        </a:solidFill>
                        <a:latin typeface="Arial"/>
                        <a:ea typeface="Arial"/>
                        <a:cs typeface="Arial"/>
                        <a:sym typeface="Arial"/>
                      </a:endParaRPr>
                    </a:p>
                  </a:txBody>
                  <a:tcPr marL="0" marR="0" marT="27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0" marR="74803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      200       </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200</a:t>
                      </a:r>
                      <a:endParaRPr sz="1800" u="none" strike="noStrike" cap="none" dirty="0">
                        <a:solidFill>
                          <a:schemeClr val="lt1"/>
                        </a:solidFill>
                        <a:latin typeface="Arial"/>
                        <a:ea typeface="Arial"/>
                        <a:cs typeface="Arial"/>
                        <a:sym typeface="Arial"/>
                      </a:endParaRPr>
                    </a:p>
                  </a:txBody>
                  <a:tcPr marL="0" marR="0" marT="27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10006"/>
                  </a:ext>
                </a:extLst>
              </a:tr>
              <a:tr h="1357887">
                <a:tc>
                  <a:txBody>
                    <a:bodyPr/>
                    <a:lstStyle/>
                    <a:p>
                      <a:pPr marL="0" marR="0" lvl="0" indent="0" algn="ctr" rtl="0">
                        <a:lnSpc>
                          <a:spcPct val="100000"/>
                        </a:lnSpc>
                        <a:spcBef>
                          <a:spcPts val="0"/>
                        </a:spcBef>
                        <a:spcAft>
                          <a:spcPts val="0"/>
                        </a:spcAft>
                        <a:buNone/>
                      </a:pPr>
                      <a:endParaRPr sz="1800" u="none" strike="noStrike" cap="none" dirty="0">
                        <a:solidFill>
                          <a:schemeClr val="lt1"/>
                        </a:solidFill>
                        <a:latin typeface="Arial"/>
                        <a:ea typeface="Arial"/>
                        <a:cs typeface="Arial"/>
                        <a:sym typeface="Arial"/>
                      </a:endParaRPr>
                    </a:p>
                  </a:txBody>
                  <a:tcPr marL="0" marR="0" marT="2730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tc>
                  <a:txBody>
                    <a:bodyPr/>
                    <a:lstStyle/>
                    <a:p>
                      <a:pPr marL="0" marR="74803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TOTAL</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solidFill>
                      <a:srgbClr val="3E3E3E"/>
                    </a:solidFill>
                  </a:tcPr>
                </a:tc>
                <a:tc>
                  <a:txBody>
                    <a:bodyPr/>
                    <a:lstStyle/>
                    <a:p>
                      <a:pPr marL="92710" marR="0" lvl="0" indent="0" algn="ctr" rtl="0">
                        <a:lnSpc>
                          <a:spcPct val="100000"/>
                        </a:lnSpc>
                        <a:spcBef>
                          <a:spcPts val="0"/>
                        </a:spcBef>
                        <a:spcAft>
                          <a:spcPts val="0"/>
                        </a:spcAft>
                        <a:buNone/>
                      </a:pPr>
                      <a:r>
                        <a:rPr lang="en-US" sz="1800" u="none" strike="noStrike" cap="none" dirty="0">
                          <a:solidFill>
                            <a:schemeClr val="lt1"/>
                          </a:solidFill>
                          <a:latin typeface="Arial"/>
                          <a:ea typeface="Arial"/>
                          <a:cs typeface="Arial"/>
                          <a:sym typeface="Arial"/>
                        </a:rPr>
                        <a:t>929</a:t>
                      </a:r>
                      <a:endParaRPr sz="1800" u="none" strike="noStrike" cap="none" dirty="0">
                        <a:solidFill>
                          <a:schemeClr val="lt1"/>
                        </a:solidFill>
                        <a:latin typeface="Arial"/>
                        <a:ea typeface="Arial"/>
                        <a:cs typeface="Arial"/>
                        <a:sym typeface="Arial"/>
                      </a:endParaRPr>
                    </a:p>
                  </a:txBody>
                  <a:tcPr marL="0" marR="0" marT="2730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3E3E3E"/>
                    </a:solidFill>
                  </a:tcPr>
                </a:tc>
                <a:extLst>
                  <a:ext uri="{0D108BD9-81ED-4DB2-BD59-A6C34878D82A}">
                    <a16:rowId xmlns:a16="http://schemas.microsoft.com/office/drawing/2014/main" val="4205670229"/>
                  </a:ext>
                </a:extLst>
              </a:tr>
            </a:tbl>
          </a:graphicData>
        </a:graphic>
      </p:graphicFrame>
      <p:sp>
        <p:nvSpPr>
          <p:cNvPr id="3" name="TextBox 2">
            <a:extLst>
              <a:ext uri="{FF2B5EF4-FFF2-40B4-BE49-F238E27FC236}">
                <a16:creationId xmlns:a16="http://schemas.microsoft.com/office/drawing/2014/main" id="{BFCC4CA0-7CD2-2D9B-BA76-B889A432BB0D}"/>
              </a:ext>
            </a:extLst>
          </p:cNvPr>
          <p:cNvSpPr txBox="1"/>
          <p:nvPr/>
        </p:nvSpPr>
        <p:spPr>
          <a:xfrm>
            <a:off x="6803337" y="-880693"/>
            <a:ext cx="4189783" cy="1015663"/>
          </a:xfrm>
          <a:prstGeom prst="rect">
            <a:avLst/>
          </a:prstGeom>
          <a:noFill/>
        </p:spPr>
        <p:txBody>
          <a:bodyPr wrap="square" rtlCol="0">
            <a:spAutoFit/>
          </a:bodyPr>
          <a:lstStyle/>
          <a:p>
            <a:r>
              <a:rPr lang="en-US" sz="6000" dirty="0">
                <a:solidFill>
                  <a:schemeClr val="bg1"/>
                </a:solidFill>
              </a:rPr>
              <a:t>ARC- Kit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D5A"/>
        </a:solidFill>
        <a:effectLst/>
      </p:bgPr>
    </p:bg>
    <p:spTree>
      <p:nvGrpSpPr>
        <p:cNvPr id="1" name="Shape 53"/>
        <p:cNvGrpSpPr/>
        <p:nvPr/>
      </p:nvGrpSpPr>
      <p:grpSpPr>
        <a:xfrm>
          <a:off x="0" y="0"/>
          <a:ext cx="0" cy="0"/>
          <a:chOff x="0" y="0"/>
          <a:chExt cx="0" cy="0"/>
        </a:xfrm>
      </p:grpSpPr>
      <p:sp>
        <p:nvSpPr>
          <p:cNvPr id="54" name="Google Shape;54;p6"/>
          <p:cNvSpPr txBox="1"/>
          <p:nvPr/>
        </p:nvSpPr>
        <p:spPr>
          <a:xfrm>
            <a:off x="900754" y="1624083"/>
            <a:ext cx="10467832"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a:solidFill>
                  <a:schemeClr val="lt1"/>
                </a:solidFill>
                <a:latin typeface="Arial"/>
                <a:ea typeface="Arial"/>
                <a:cs typeface="Arial"/>
                <a:sym typeface="Arial"/>
              </a:rPr>
              <a:t>To  create  system for post-accident measures , so as to  help reduce casualties related to road accidents</a:t>
            </a:r>
            <a:endParaRPr sz="4400" b="1" i="0" u="none" strike="noStrike" cap="none">
              <a:solidFill>
                <a:schemeClr val="lt1"/>
              </a:solidFill>
              <a:latin typeface="Arial"/>
              <a:ea typeface="Arial"/>
              <a:cs typeface="Arial"/>
              <a:sym typeface="Arial"/>
            </a:endParaRPr>
          </a:p>
        </p:txBody>
      </p:sp>
      <p:sp>
        <p:nvSpPr>
          <p:cNvPr id="55" name="Google Shape;55;p6"/>
          <p:cNvSpPr txBox="1"/>
          <p:nvPr/>
        </p:nvSpPr>
        <p:spPr>
          <a:xfrm>
            <a:off x="4203511" y="504967"/>
            <a:ext cx="331640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FC000"/>
                </a:solidFill>
                <a:latin typeface="Arial"/>
                <a:ea typeface="Arial"/>
                <a:cs typeface="Arial"/>
                <a:sym typeface="Arial"/>
              </a:rPr>
              <a:t>OBJECTIVE</a:t>
            </a:r>
            <a:endParaRPr sz="3600" b="1" i="0" u="none" strike="noStrike" cap="none">
              <a:solidFill>
                <a:srgbClr val="FFC000"/>
              </a:solidFill>
              <a:latin typeface="Arial"/>
              <a:ea typeface="Arial"/>
              <a:cs typeface="Arial"/>
              <a:sym typeface="Arial"/>
            </a:endParaRPr>
          </a:p>
        </p:txBody>
      </p:sp>
      <p:pic>
        <p:nvPicPr>
          <p:cNvPr id="56" name="Google Shape;56;p6"/>
          <p:cNvPicPr preferRelativeResize="0"/>
          <p:nvPr/>
        </p:nvPicPr>
        <p:blipFill rotWithShape="1">
          <a:blip r:embed="rId3">
            <a:alphaModFix/>
          </a:blip>
          <a:srcRect/>
          <a:stretch/>
        </p:blipFill>
        <p:spPr>
          <a:xfrm>
            <a:off x="0" y="-127000"/>
            <a:ext cx="12352866" cy="6889244"/>
          </a:xfrm>
          <a:prstGeom prst="rect">
            <a:avLst/>
          </a:prstGeom>
          <a:ln>
            <a:noFill/>
          </a:ln>
          <a:effectLst>
            <a:softEdge rad="112500"/>
          </a:effectLst>
        </p:spPr>
      </p:pic>
      <p:sp>
        <p:nvSpPr>
          <p:cNvPr id="2" name="Rectangle 1">
            <a:extLst>
              <a:ext uri="{FF2B5EF4-FFF2-40B4-BE49-F238E27FC236}">
                <a16:creationId xmlns:a16="http://schemas.microsoft.com/office/drawing/2014/main" id="{453D6140-52C0-F097-BC5F-F9905684EB23}"/>
              </a:ext>
            </a:extLst>
          </p:cNvPr>
          <p:cNvSpPr/>
          <p:nvPr/>
        </p:nvSpPr>
        <p:spPr>
          <a:xfrm>
            <a:off x="2319867" y="464361"/>
            <a:ext cx="3115733"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lumMod val="75000"/>
                    <a:lumOff val="25000"/>
                  </a:schemeClr>
                </a:solidFill>
                <a:effectLst>
                  <a:outerShdw blurRad="12700" dist="38100" dir="2700000" algn="tl" rotWithShape="0">
                    <a:schemeClr val="bg1">
                      <a:lumMod val="50000"/>
                    </a:schemeClr>
                  </a:outerShdw>
                </a:effectLst>
              </a:rPr>
              <a:t>  - ARC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8"/>
          <p:cNvSpPr/>
          <p:nvPr/>
        </p:nvSpPr>
        <p:spPr>
          <a:xfrm>
            <a:off x="0" y="3143250"/>
            <a:ext cx="12192000" cy="3714750"/>
          </a:xfrm>
          <a:prstGeom prst="rect">
            <a:avLst/>
          </a:prstGeom>
          <a:gradFill>
            <a:gsLst>
              <a:gs pos="0">
                <a:srgbClr val="ED9E9E"/>
              </a:gs>
              <a:gs pos="60000">
                <a:srgbClr val="D8D8D8"/>
              </a:gs>
              <a:gs pos="100000">
                <a:srgbClr val="FDDDB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 name="Google Shape;78;p8" descr="Image result for target images png"/>
          <p:cNvPicPr preferRelativeResize="0"/>
          <p:nvPr/>
        </p:nvPicPr>
        <p:blipFill rotWithShape="1">
          <a:blip r:embed="rId3">
            <a:alphaModFix/>
          </a:blip>
          <a:srcRect/>
          <a:stretch/>
        </p:blipFill>
        <p:spPr>
          <a:xfrm>
            <a:off x="9163515" y="1879909"/>
            <a:ext cx="3028485" cy="3028485"/>
          </a:xfrm>
          <a:prstGeom prst="rect">
            <a:avLst/>
          </a:prstGeom>
          <a:noFill/>
          <a:ln>
            <a:noFill/>
          </a:ln>
        </p:spPr>
      </p:pic>
      <p:pic>
        <p:nvPicPr>
          <p:cNvPr id="79" name="Google Shape;79;p8" descr="Firefighter Cartoon Fire engine, fire hydrant,Firefighters, people, logo,  boy png | PNGWing"/>
          <p:cNvPicPr preferRelativeResize="0"/>
          <p:nvPr/>
        </p:nvPicPr>
        <p:blipFill rotWithShape="1">
          <a:blip r:embed="rId4">
            <a:alphaModFix/>
          </a:blip>
          <a:srcRect/>
          <a:stretch/>
        </p:blipFill>
        <p:spPr>
          <a:xfrm>
            <a:off x="-125843" y="819337"/>
            <a:ext cx="2671386" cy="2671387"/>
          </a:xfrm>
          <a:prstGeom prst="rect">
            <a:avLst/>
          </a:prstGeom>
          <a:noFill/>
          <a:ln>
            <a:noFill/>
          </a:ln>
        </p:spPr>
      </p:pic>
      <p:sp>
        <p:nvSpPr>
          <p:cNvPr id="80" name="Google Shape;80;p8"/>
          <p:cNvSpPr/>
          <p:nvPr/>
        </p:nvSpPr>
        <p:spPr>
          <a:xfrm>
            <a:off x="2040674" y="881416"/>
            <a:ext cx="6281980" cy="2542237"/>
          </a:xfrm>
          <a:prstGeom prst="rightArrow">
            <a:avLst>
              <a:gd name="adj1" fmla="val 60527"/>
              <a:gd name="adj2" fmla="val 55264"/>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8"/>
          <p:cNvSpPr/>
          <p:nvPr/>
        </p:nvSpPr>
        <p:spPr>
          <a:xfrm>
            <a:off x="3278459" y="3490724"/>
            <a:ext cx="6047923" cy="2380487"/>
          </a:xfrm>
          <a:prstGeom prst="rightArrow">
            <a:avLst>
              <a:gd name="adj1" fmla="val 60306"/>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8"/>
          <p:cNvSpPr/>
          <p:nvPr/>
        </p:nvSpPr>
        <p:spPr>
          <a:xfrm>
            <a:off x="2334338" y="4226936"/>
            <a:ext cx="7040383" cy="1583254"/>
          </a:xfrm>
          <a:prstGeom prst="rect">
            <a:avLst/>
          </a:prstGeom>
          <a:noFill/>
          <a:ln>
            <a:noFill/>
          </a:ln>
        </p:spPr>
        <p:txBody>
          <a:bodyPr spcFirstLastPara="1" wrap="square" lIns="91425" tIns="45700" rIns="91425" bIns="45700" anchor="t" anchorCtr="0">
            <a:noAutofit/>
          </a:bodyPr>
          <a:lstStyle/>
          <a:p>
            <a:pPr marL="685783" marR="0" lvl="0" indent="0" algn="ctr" rtl="0">
              <a:lnSpc>
                <a:spcPct val="107000"/>
              </a:lnSpc>
              <a:spcBef>
                <a:spcPts val="0"/>
              </a:spcBef>
              <a:spcAft>
                <a:spcPts val="0"/>
              </a:spcAft>
              <a:buClr>
                <a:srgbClr val="000000"/>
              </a:buClr>
              <a:buSzPts val="1800"/>
              <a:buFont typeface="Arial"/>
              <a:buNone/>
            </a:pPr>
            <a:r>
              <a:rPr lang="en-US" sz="1800" b="0" i="0" u="none" strike="noStrike" cap="none" dirty="0">
                <a:solidFill>
                  <a:srgbClr val="8F1A1B"/>
                </a:solidFill>
                <a:latin typeface="Times New Roman"/>
                <a:ea typeface="Times New Roman"/>
                <a:cs typeface="Times New Roman"/>
                <a:sym typeface="Times New Roman"/>
              </a:rPr>
              <a:t>Revolutionize traffic control using LoRa </a:t>
            </a:r>
            <a:r>
              <a:rPr lang="en-US" sz="1800" dirty="0">
                <a:solidFill>
                  <a:srgbClr val="8F1A1B"/>
                </a:solidFill>
                <a:latin typeface="Times New Roman"/>
                <a:ea typeface="Times New Roman"/>
                <a:cs typeface="Times New Roman"/>
                <a:sym typeface="Times New Roman"/>
              </a:rPr>
              <a:t>modules</a:t>
            </a:r>
            <a:r>
              <a:rPr lang="en-US" sz="1800" b="0" i="0" u="none" strike="noStrike" cap="none" dirty="0">
                <a:solidFill>
                  <a:srgbClr val="8F1A1B"/>
                </a:solidFill>
                <a:latin typeface="Times New Roman"/>
                <a:ea typeface="Times New Roman"/>
                <a:cs typeface="Times New Roman"/>
                <a:sym typeface="Times New Roman"/>
              </a:rPr>
              <a:t>, optimizing emergency vehicle response time. Thereby saving  the lives and reducing the  traffic </a:t>
            </a:r>
            <a:r>
              <a:rPr lang="en-US" sz="1800" dirty="0">
                <a:solidFill>
                  <a:srgbClr val="8F1A1B"/>
                </a:solidFill>
                <a:latin typeface="Times New Roman"/>
                <a:ea typeface="Times New Roman"/>
                <a:cs typeface="Times New Roman"/>
                <a:sym typeface="Times New Roman"/>
              </a:rPr>
              <a:t>congestion </a:t>
            </a:r>
            <a:r>
              <a:rPr lang="en-US" sz="1800" b="0" i="0" u="none" strike="noStrike" cap="none" dirty="0">
                <a:solidFill>
                  <a:srgbClr val="8F1A1B"/>
                </a:solidFill>
                <a:latin typeface="Times New Roman"/>
                <a:ea typeface="Times New Roman"/>
                <a:cs typeface="Times New Roman"/>
                <a:sym typeface="Times New Roman"/>
              </a:rPr>
              <a:t>which promotes public safety</a:t>
            </a:r>
            <a:endParaRPr sz="1800" b="0" i="0" u="none" strike="noStrike" cap="none" dirty="0">
              <a:solidFill>
                <a:srgbClr val="8F1A1B"/>
              </a:solidFill>
              <a:latin typeface="Times New Roman"/>
              <a:ea typeface="Times New Roman"/>
              <a:cs typeface="Times New Roman"/>
              <a:sym typeface="Times New Roman"/>
            </a:endParaRPr>
          </a:p>
        </p:txBody>
      </p:sp>
      <p:sp>
        <p:nvSpPr>
          <p:cNvPr id="83" name="Google Shape;83;p8"/>
          <p:cNvSpPr/>
          <p:nvPr/>
        </p:nvSpPr>
        <p:spPr>
          <a:xfrm>
            <a:off x="1090308" y="1675101"/>
            <a:ext cx="6804756" cy="1401078"/>
          </a:xfrm>
          <a:prstGeom prst="rect">
            <a:avLst/>
          </a:prstGeom>
          <a:noFill/>
          <a:ln>
            <a:noFill/>
          </a:ln>
        </p:spPr>
        <p:txBody>
          <a:bodyPr spcFirstLastPara="1" wrap="square" lIns="91425" tIns="45700" rIns="91425" bIns="45700" anchor="t" anchorCtr="0">
            <a:noAutofit/>
          </a:bodyPr>
          <a:lstStyle/>
          <a:p>
            <a:pPr marL="685783" marR="0" lvl="0" indent="0" algn="ctr" rtl="0">
              <a:lnSpc>
                <a:spcPct val="107000"/>
              </a:lnSpc>
              <a:spcBef>
                <a:spcPts val="0"/>
              </a:spcBef>
              <a:spcAft>
                <a:spcPts val="0"/>
              </a:spcAft>
              <a:buClr>
                <a:srgbClr val="000000"/>
              </a:buClr>
              <a:buSzPts val="1800"/>
              <a:buFont typeface="Arial"/>
              <a:buNone/>
            </a:pPr>
            <a:r>
              <a:rPr lang="en-US" sz="1800" b="1" i="0" u="none" strike="noStrike" cap="none" dirty="0">
                <a:solidFill>
                  <a:schemeClr val="lt1"/>
                </a:solidFill>
                <a:latin typeface="Times New Roman"/>
                <a:ea typeface="Times New Roman"/>
                <a:cs typeface="Times New Roman"/>
                <a:sym typeface="Times New Roman"/>
              </a:rPr>
              <a:t>Our project envisions a future where cutting-edge technology empowers emergency vehicles to navigate intersections seamlessly, enhancing public safety and reducing the traffic congestions.</a:t>
            </a:r>
            <a:endParaRPr sz="1800" b="1" i="0" u="none" strike="noStrike" cap="none" dirty="0">
              <a:solidFill>
                <a:schemeClr val="lt1"/>
              </a:solidFill>
              <a:latin typeface="Times New Roman"/>
              <a:ea typeface="Times New Roman"/>
              <a:cs typeface="Times New Roman"/>
              <a:sym typeface="Times New Roman"/>
            </a:endParaRPr>
          </a:p>
        </p:txBody>
      </p:sp>
      <p:sp>
        <p:nvSpPr>
          <p:cNvPr id="84" name="Google Shape;84;p8"/>
          <p:cNvSpPr/>
          <p:nvPr/>
        </p:nvSpPr>
        <p:spPr>
          <a:xfrm>
            <a:off x="0" y="0"/>
            <a:ext cx="978408" cy="484632"/>
          </a:xfrm>
          <a:prstGeom prst="rightArrow">
            <a:avLst>
              <a:gd name="adj1" fmla="val 89062"/>
              <a:gd name="adj2" fmla="val 47266"/>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8"/>
          <p:cNvSpPr/>
          <p:nvPr/>
        </p:nvSpPr>
        <p:spPr>
          <a:xfrm>
            <a:off x="978408" y="-50072"/>
            <a:ext cx="660309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C0C0C"/>
                </a:solidFill>
                <a:latin typeface="Old Standard TT"/>
                <a:ea typeface="Old Standard TT"/>
                <a:cs typeface="Old Standard TT"/>
                <a:sym typeface="Old Standard TT"/>
              </a:rPr>
              <a:t>IMPORTANCE OF OUR IDEA!!..</a:t>
            </a:r>
            <a:endParaRPr sz="3200" b="1" i="0" u="none" strike="noStrike" cap="none">
              <a:solidFill>
                <a:srgbClr val="0C0C0C"/>
              </a:solidFill>
              <a:latin typeface="Old Standard TT"/>
              <a:ea typeface="Old Standard TT"/>
              <a:cs typeface="Old Standard TT"/>
              <a:sym typeface="Old Standard TT"/>
            </a:endParaRPr>
          </a:p>
        </p:txBody>
      </p:sp>
      <p:pic>
        <p:nvPicPr>
          <p:cNvPr id="86" name="Google Shape;86;p8" descr="Logo&#10;&#10;Description automatically generated"/>
          <p:cNvPicPr preferRelativeResize="0"/>
          <p:nvPr/>
        </p:nvPicPr>
        <p:blipFill rotWithShape="1">
          <a:blip r:embed="rId5">
            <a:alphaModFix/>
          </a:blip>
          <a:srcRect b="33589"/>
          <a:stretch/>
        </p:blipFill>
        <p:spPr>
          <a:xfrm>
            <a:off x="10959362" y="143046"/>
            <a:ext cx="1028706" cy="683172"/>
          </a:xfrm>
          <a:prstGeom prst="rect">
            <a:avLst/>
          </a:prstGeom>
          <a:noFill/>
          <a:ln>
            <a:noFill/>
          </a:ln>
        </p:spPr>
      </p:pic>
      <p:pic>
        <p:nvPicPr>
          <p:cNvPr id="87" name="Google Shape;87;p8" descr="Vector Illustration Of Emergency Medical Service Paramedic - Ambulance Clip  Art Free, HD Png Download , Transparent Png Image - PNGitem"/>
          <p:cNvPicPr preferRelativeResize="0"/>
          <p:nvPr/>
        </p:nvPicPr>
        <p:blipFill rotWithShape="1">
          <a:blip r:embed="rId6">
            <a:alphaModFix/>
          </a:blip>
          <a:srcRect/>
          <a:stretch/>
        </p:blipFill>
        <p:spPr>
          <a:xfrm>
            <a:off x="-148370" y="4057567"/>
            <a:ext cx="4808525" cy="3147907"/>
          </a:xfrm>
          <a:prstGeom prst="rect">
            <a:avLst/>
          </a:prstGeom>
          <a:noFill/>
          <a:ln>
            <a:noFill/>
          </a:ln>
        </p:spPr>
      </p:pic>
      <p:pic>
        <p:nvPicPr>
          <p:cNvPr id="88" name="Google Shape;88;p8" descr="Emergency vehicles collection in black and white Vector Image"/>
          <p:cNvPicPr preferRelativeResize="0"/>
          <p:nvPr/>
        </p:nvPicPr>
        <p:blipFill rotWithShape="1">
          <a:blip r:embed="rId7">
            <a:alphaModFix/>
          </a:blip>
          <a:srcRect l="10469" t="55377" r="11326" b="12209"/>
          <a:stretch/>
        </p:blipFill>
        <p:spPr>
          <a:xfrm>
            <a:off x="7895063" y="465885"/>
            <a:ext cx="3360089" cy="1503992"/>
          </a:xfrm>
          <a:prstGeom prst="rect">
            <a:avLst/>
          </a:prstGeom>
          <a:noFill/>
          <a:ln>
            <a:noFill/>
          </a:ln>
        </p:spPr>
      </p:pic>
      <p:pic>
        <p:nvPicPr>
          <p:cNvPr id="89" name="Google Shape;89;p8" descr="Top Paramedic Ambulance Stock Vectors, Illustrations &amp; Clip Art - iStock |  Paramedic ambulance uk, Paramedic ambulance stretcher, Paramedic ambulance  mask"/>
          <p:cNvPicPr preferRelativeResize="0"/>
          <p:nvPr/>
        </p:nvPicPr>
        <p:blipFill rotWithShape="1">
          <a:blip r:embed="rId8">
            <a:alphaModFix/>
          </a:blip>
          <a:srcRect l="-2678" t="1089" r="2678" b="47834"/>
          <a:stretch/>
        </p:blipFill>
        <p:spPr>
          <a:xfrm>
            <a:off x="8207417" y="4597026"/>
            <a:ext cx="4434390" cy="2264911"/>
          </a:xfrm>
          <a:prstGeom prst="rect">
            <a:avLst/>
          </a:prstGeom>
          <a:noFill/>
          <a:ln>
            <a:noFill/>
          </a:ln>
        </p:spPr>
      </p:pic>
      <p:pic>
        <p:nvPicPr>
          <p:cNvPr id="90" name="Google Shape;90;p8" descr="Traffic Constrained Traffic Lights PNG Transparent Images ..."/>
          <p:cNvPicPr preferRelativeResize="0"/>
          <p:nvPr/>
        </p:nvPicPr>
        <p:blipFill rotWithShape="1">
          <a:blip r:embed="rId9">
            <a:alphaModFix/>
          </a:blip>
          <a:srcRect/>
          <a:stretch/>
        </p:blipFill>
        <p:spPr>
          <a:xfrm>
            <a:off x="6551713" y="5487183"/>
            <a:ext cx="902197" cy="902197"/>
          </a:xfrm>
          <a:prstGeom prst="rect">
            <a:avLst/>
          </a:prstGeom>
          <a:noFill/>
          <a:ln>
            <a:noFill/>
          </a:ln>
        </p:spPr>
      </p:pic>
      <p:pic>
        <p:nvPicPr>
          <p:cNvPr id="91" name="Google Shape;91;p8"/>
          <p:cNvPicPr preferRelativeResize="0"/>
          <p:nvPr/>
        </p:nvPicPr>
        <p:blipFill rotWithShape="1">
          <a:blip r:embed="rId10">
            <a:alphaModFix/>
          </a:blip>
          <a:srcRect l="6377" t="18873" r="70149" b="30665"/>
          <a:stretch/>
        </p:blipFill>
        <p:spPr>
          <a:xfrm>
            <a:off x="5421714" y="5328555"/>
            <a:ext cx="1129999" cy="1123468"/>
          </a:xfrm>
          <a:prstGeom prst="rect">
            <a:avLst/>
          </a:prstGeom>
          <a:noFill/>
          <a:ln>
            <a:noFill/>
          </a:ln>
        </p:spPr>
      </p:pic>
      <p:pic>
        <p:nvPicPr>
          <p:cNvPr id="92" name="Google Shape;92;p8"/>
          <p:cNvPicPr preferRelativeResize="0"/>
          <p:nvPr/>
        </p:nvPicPr>
        <p:blipFill rotWithShape="1">
          <a:blip r:embed="rId10">
            <a:alphaModFix/>
          </a:blip>
          <a:srcRect l="40588" t="21004" r="40114" b="29061"/>
          <a:stretch/>
        </p:blipFill>
        <p:spPr>
          <a:xfrm>
            <a:off x="4195942" y="400426"/>
            <a:ext cx="1100764" cy="13173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96"/>
        <p:cNvGrpSpPr/>
        <p:nvPr/>
      </p:nvGrpSpPr>
      <p:grpSpPr>
        <a:xfrm>
          <a:off x="0" y="0"/>
          <a:ext cx="0" cy="0"/>
          <a:chOff x="0" y="0"/>
          <a:chExt cx="0" cy="0"/>
        </a:xfrm>
      </p:grpSpPr>
      <p:grpSp>
        <p:nvGrpSpPr>
          <p:cNvPr id="97" name="Google Shape;97;p9"/>
          <p:cNvGrpSpPr/>
          <p:nvPr/>
        </p:nvGrpSpPr>
        <p:grpSpPr>
          <a:xfrm flipH="1">
            <a:off x="-1" y="3650236"/>
            <a:ext cx="1096626" cy="1301550"/>
            <a:chOff x="9829098" y="4573520"/>
            <a:chExt cx="1562671" cy="1415714"/>
          </a:xfrm>
        </p:grpSpPr>
        <p:cxnSp>
          <p:nvCxnSpPr>
            <p:cNvPr id="98" name="Google Shape;98;p9"/>
            <p:cNvCxnSpPr/>
            <p:nvPr/>
          </p:nvCxnSpPr>
          <p:spPr>
            <a:xfrm>
              <a:off x="9829098" y="5160328"/>
              <a:ext cx="762678" cy="0"/>
            </a:xfrm>
            <a:prstGeom prst="straightConnector1">
              <a:avLst/>
            </a:prstGeom>
            <a:noFill/>
            <a:ln w="47625" cap="flat" cmpd="sng">
              <a:solidFill>
                <a:schemeClr val="dk1"/>
              </a:solidFill>
              <a:prstDash val="solid"/>
              <a:miter lim="800000"/>
              <a:headEnd type="none" w="sm" len="sm"/>
              <a:tailEnd type="oval" w="lg" len="lg"/>
            </a:ln>
          </p:spPr>
        </p:cxnSp>
        <p:sp>
          <p:nvSpPr>
            <p:cNvPr id="99" name="Google Shape;99;p9"/>
            <p:cNvSpPr/>
            <p:nvPr/>
          </p:nvSpPr>
          <p:spPr>
            <a:xfrm>
              <a:off x="10449153" y="5942915"/>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9"/>
            <p:cNvSpPr/>
            <p:nvPr/>
          </p:nvSpPr>
          <p:spPr>
            <a:xfrm>
              <a:off x="9902146" y="5931336"/>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1" name="Google Shape;101;p9"/>
            <p:cNvGrpSpPr/>
            <p:nvPr/>
          </p:nvGrpSpPr>
          <p:grpSpPr>
            <a:xfrm>
              <a:off x="9994928" y="4573520"/>
              <a:ext cx="1396841" cy="1392555"/>
              <a:chOff x="9158763" y="4031456"/>
              <a:chExt cx="1396841" cy="1392555"/>
            </a:xfrm>
          </p:grpSpPr>
          <p:sp>
            <p:nvSpPr>
              <p:cNvPr id="102" name="Google Shape;102;p9"/>
              <p:cNvSpPr/>
              <p:nvPr/>
            </p:nvSpPr>
            <p:spPr>
              <a:xfrm>
                <a:off x="9158763" y="4404360"/>
                <a:ext cx="1396841" cy="1019651"/>
              </a:xfrm>
              <a:custGeom>
                <a:avLst/>
                <a:gdLst/>
                <a:ahLst/>
                <a:cxnLst/>
                <a:rect l="l" t="t" r="r" b="b"/>
                <a:pathLst>
                  <a:path w="1396841" h="1019651" extrusionOk="0">
                    <a:moveTo>
                      <a:pt x="640556" y="0"/>
                    </a:moveTo>
                    <a:cubicBezTo>
                      <a:pt x="165100" y="450850"/>
                      <a:pt x="151607" y="680244"/>
                      <a:pt x="0" y="1009650"/>
                    </a:cubicBezTo>
                    <a:lnTo>
                      <a:pt x="318611" y="1012508"/>
                    </a:lnTo>
                    <a:lnTo>
                      <a:pt x="229076" y="899160"/>
                    </a:lnTo>
                    <a:lnTo>
                      <a:pt x="274796" y="868680"/>
                    </a:lnTo>
                    <a:lnTo>
                      <a:pt x="472916" y="640080"/>
                    </a:lnTo>
                    <a:lnTo>
                      <a:pt x="457676" y="586740"/>
                    </a:lnTo>
                    <a:lnTo>
                      <a:pt x="511016" y="1013460"/>
                    </a:lnTo>
                    <a:lnTo>
                      <a:pt x="813911" y="1019651"/>
                    </a:lnTo>
                    <a:lnTo>
                      <a:pt x="640556" y="899160"/>
                    </a:lnTo>
                    <a:lnTo>
                      <a:pt x="698182" y="876300"/>
                    </a:lnTo>
                    <a:cubicBezTo>
                      <a:pt x="816292" y="758983"/>
                      <a:pt x="801053" y="624998"/>
                      <a:pt x="716756" y="502920"/>
                    </a:cubicBezTo>
                    <a:cubicBezTo>
                      <a:pt x="752316" y="462280"/>
                      <a:pt x="797401" y="440690"/>
                      <a:pt x="823436" y="381000"/>
                    </a:cubicBezTo>
                    <a:lnTo>
                      <a:pt x="754856" y="350520"/>
                    </a:lnTo>
                    <a:cubicBezTo>
                      <a:pt x="914876" y="421640"/>
                      <a:pt x="1017746" y="554672"/>
                      <a:pt x="1234916" y="563880"/>
                    </a:cubicBezTo>
                    <a:lnTo>
                      <a:pt x="1396841" y="328136"/>
                    </a:lnTo>
                    <a:cubicBezTo>
                      <a:pt x="1282223" y="322103"/>
                      <a:pt x="1241425" y="354171"/>
                      <a:pt x="1169670" y="374332"/>
                    </a:cubicBezTo>
                    <a:lnTo>
                      <a:pt x="1257776" y="464820"/>
                    </a:lnTo>
                    <a:lnTo>
                      <a:pt x="860584" y="128111"/>
                    </a:lnTo>
                    <a:lnTo>
                      <a:pt x="640556"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9"/>
              <p:cNvSpPr/>
              <p:nvPr/>
            </p:nvSpPr>
            <p:spPr>
              <a:xfrm>
                <a:off x="9809558" y="4031456"/>
                <a:ext cx="490537" cy="49053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9"/>
              <p:cNvSpPr/>
              <p:nvPr/>
            </p:nvSpPr>
            <p:spPr>
              <a:xfrm>
                <a:off x="10133012" y="4895850"/>
                <a:ext cx="334018" cy="325504"/>
              </a:xfrm>
              <a:custGeom>
                <a:avLst/>
                <a:gdLst/>
                <a:ahLst/>
                <a:cxnLst/>
                <a:rect l="l" t="t" r="r" b="b"/>
                <a:pathLst>
                  <a:path w="334018" h="325504" extrusionOk="0">
                    <a:moveTo>
                      <a:pt x="238920" y="0"/>
                    </a:moveTo>
                    <a:cubicBezTo>
                      <a:pt x="357453" y="18521"/>
                      <a:pt x="366449" y="218017"/>
                      <a:pt x="258763" y="317500"/>
                    </a:cubicBezTo>
                    <a:cubicBezTo>
                      <a:pt x="193940" y="358246"/>
                      <a:pt x="86254" y="232304"/>
                      <a:pt x="0" y="189706"/>
                    </a:cubicBezTo>
                  </a:path>
                </a:pathLst>
              </a:custGeom>
              <a:noFill/>
              <a:ln w="476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05" name="Google Shape;105;p9"/>
          <p:cNvSpPr/>
          <p:nvPr/>
        </p:nvSpPr>
        <p:spPr>
          <a:xfrm rot="-5400000">
            <a:off x="7349031" y="2174469"/>
            <a:ext cx="4103650" cy="3909815"/>
          </a:xfrm>
          <a:custGeom>
            <a:avLst/>
            <a:gdLst/>
            <a:ahLst/>
            <a:cxnLst/>
            <a:rect l="l" t="t" r="r" b="b"/>
            <a:pathLst>
              <a:path w="2298224" h="525780" extrusionOk="0">
                <a:moveTo>
                  <a:pt x="2298224" y="0"/>
                </a:moveTo>
                <a:lnTo>
                  <a:pt x="2298224" y="525780"/>
                </a:lnTo>
                <a:lnTo>
                  <a:pt x="794" y="525780"/>
                </a:lnTo>
                <a:cubicBezTo>
                  <a:pt x="529" y="412165"/>
                  <a:pt x="265" y="298551"/>
                  <a:pt x="0" y="184936"/>
                </a:cubicBezTo>
              </a:path>
            </a:pathLst>
          </a:custGeom>
          <a:noFill/>
          <a:ln w="476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9"/>
          <p:cNvSpPr/>
          <p:nvPr/>
        </p:nvSpPr>
        <p:spPr>
          <a:xfrm rot="-5400000">
            <a:off x="8534196" y="1445042"/>
            <a:ext cx="2181617" cy="3452531"/>
          </a:xfrm>
          <a:custGeom>
            <a:avLst/>
            <a:gdLst/>
            <a:ahLst/>
            <a:cxnLst/>
            <a:rect l="l" t="t" r="r" b="b"/>
            <a:pathLst>
              <a:path w="2298224" h="525780" extrusionOk="0">
                <a:moveTo>
                  <a:pt x="2298224" y="0"/>
                </a:moveTo>
                <a:lnTo>
                  <a:pt x="2298224" y="525780"/>
                </a:lnTo>
                <a:lnTo>
                  <a:pt x="794" y="525780"/>
                </a:lnTo>
                <a:cubicBezTo>
                  <a:pt x="529" y="412165"/>
                  <a:pt x="265" y="298551"/>
                  <a:pt x="0" y="184936"/>
                </a:cubicBezTo>
              </a:path>
            </a:pathLst>
          </a:custGeom>
          <a:noFill/>
          <a:ln w="476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07" name="Google Shape;107;p9"/>
          <p:cNvGrpSpPr/>
          <p:nvPr/>
        </p:nvGrpSpPr>
        <p:grpSpPr>
          <a:xfrm>
            <a:off x="1096625" y="95786"/>
            <a:ext cx="9907927" cy="2800363"/>
            <a:chOff x="1402080" y="866896"/>
            <a:chExt cx="8944108" cy="2039041"/>
          </a:xfrm>
        </p:grpSpPr>
        <p:cxnSp>
          <p:nvCxnSpPr>
            <p:cNvPr id="108" name="Google Shape;108;p9"/>
            <p:cNvCxnSpPr/>
            <p:nvPr/>
          </p:nvCxnSpPr>
          <p:spPr>
            <a:xfrm rot="10800000" flipH="1">
              <a:off x="7434528" y="2312035"/>
              <a:ext cx="863600" cy="1"/>
            </a:xfrm>
            <a:prstGeom prst="straightConnector1">
              <a:avLst/>
            </a:prstGeom>
            <a:noFill/>
            <a:ln w="47625" cap="flat" cmpd="sng">
              <a:solidFill>
                <a:schemeClr val="dk1"/>
              </a:solidFill>
              <a:prstDash val="solid"/>
              <a:miter lim="800000"/>
              <a:headEnd type="none" w="sm" len="sm"/>
              <a:tailEnd type="oval" w="lg" len="lg"/>
            </a:ln>
          </p:spPr>
        </p:cxnSp>
        <p:cxnSp>
          <p:nvCxnSpPr>
            <p:cNvPr id="109" name="Google Shape;109;p9"/>
            <p:cNvCxnSpPr/>
            <p:nvPr/>
          </p:nvCxnSpPr>
          <p:spPr>
            <a:xfrm>
              <a:off x="5091880" y="2325688"/>
              <a:ext cx="863600" cy="0"/>
            </a:xfrm>
            <a:prstGeom prst="straightConnector1">
              <a:avLst/>
            </a:prstGeom>
            <a:noFill/>
            <a:ln w="47625" cap="flat" cmpd="sng">
              <a:solidFill>
                <a:schemeClr val="dk1"/>
              </a:solidFill>
              <a:prstDash val="solid"/>
              <a:miter lim="800000"/>
              <a:headEnd type="none" w="sm" len="sm"/>
              <a:tailEnd type="oval" w="lg" len="lg"/>
            </a:ln>
          </p:spPr>
        </p:cxnSp>
        <p:cxnSp>
          <p:nvCxnSpPr>
            <p:cNvPr id="110" name="Google Shape;110;p9"/>
            <p:cNvCxnSpPr/>
            <p:nvPr/>
          </p:nvCxnSpPr>
          <p:spPr>
            <a:xfrm>
              <a:off x="2744920" y="2325688"/>
              <a:ext cx="863600" cy="0"/>
            </a:xfrm>
            <a:prstGeom prst="straightConnector1">
              <a:avLst/>
            </a:prstGeom>
            <a:noFill/>
            <a:ln w="47625" cap="flat" cmpd="sng">
              <a:solidFill>
                <a:schemeClr val="dk1"/>
              </a:solidFill>
              <a:prstDash val="solid"/>
              <a:miter lim="800000"/>
              <a:headEnd type="none" w="sm" len="sm"/>
              <a:tailEnd type="oval" w="lg" len="lg"/>
            </a:ln>
          </p:spPr>
        </p:cxnSp>
        <p:sp>
          <p:nvSpPr>
            <p:cNvPr id="111" name="Google Shape;111;p9"/>
            <p:cNvSpPr/>
            <p:nvPr/>
          </p:nvSpPr>
          <p:spPr>
            <a:xfrm>
              <a:off x="1402080" y="1672560"/>
              <a:ext cx="1903228" cy="1233377"/>
            </a:xfrm>
            <a:prstGeom prst="rect">
              <a:avLst/>
            </a:prstGeom>
            <a:solidFill>
              <a:schemeClr val="accent1"/>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9"/>
            <p:cNvSpPr/>
            <p:nvPr/>
          </p:nvSpPr>
          <p:spPr>
            <a:xfrm>
              <a:off x="3749040" y="1672560"/>
              <a:ext cx="1903228" cy="1233377"/>
            </a:xfrm>
            <a:prstGeom prst="rect">
              <a:avLst/>
            </a:prstGeom>
            <a:solidFill>
              <a:schemeClr val="accent2"/>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9"/>
            <p:cNvSpPr/>
            <p:nvPr/>
          </p:nvSpPr>
          <p:spPr>
            <a:xfrm>
              <a:off x="6096000" y="1672560"/>
              <a:ext cx="1903228" cy="1233377"/>
            </a:xfrm>
            <a:prstGeom prst="rect">
              <a:avLst/>
            </a:prstGeom>
            <a:solidFill>
              <a:schemeClr val="accent3"/>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9"/>
            <p:cNvSpPr/>
            <p:nvPr/>
          </p:nvSpPr>
          <p:spPr>
            <a:xfrm>
              <a:off x="8442960" y="1672560"/>
              <a:ext cx="1903228" cy="1233377"/>
            </a:xfrm>
            <a:prstGeom prst="rect">
              <a:avLst/>
            </a:prstGeom>
            <a:solidFill>
              <a:schemeClr val="accent4"/>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txBox="1"/>
            <p:nvPr/>
          </p:nvSpPr>
          <p:spPr>
            <a:xfrm>
              <a:off x="5787657" y="866896"/>
              <a:ext cx="176510" cy="3322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cxnSp>
        <p:nvCxnSpPr>
          <p:cNvPr id="116" name="Google Shape;116;p9"/>
          <p:cNvCxnSpPr/>
          <p:nvPr/>
        </p:nvCxnSpPr>
        <p:spPr>
          <a:xfrm rot="10800000">
            <a:off x="6344621" y="4262116"/>
            <a:ext cx="575999" cy="0"/>
          </a:xfrm>
          <a:prstGeom prst="straightConnector1">
            <a:avLst/>
          </a:prstGeom>
          <a:noFill/>
          <a:ln w="47625" cap="flat" cmpd="sng">
            <a:solidFill>
              <a:schemeClr val="dk1"/>
            </a:solidFill>
            <a:prstDash val="solid"/>
            <a:miter lim="800000"/>
            <a:headEnd type="none" w="sm" len="sm"/>
            <a:tailEnd type="oval" w="lg" len="lg"/>
          </a:ln>
        </p:spPr>
      </p:cxnSp>
      <p:cxnSp>
        <p:nvCxnSpPr>
          <p:cNvPr id="117" name="Google Shape;117;p9"/>
          <p:cNvCxnSpPr/>
          <p:nvPr/>
        </p:nvCxnSpPr>
        <p:spPr>
          <a:xfrm rot="10800000">
            <a:off x="3434576" y="4262116"/>
            <a:ext cx="802586" cy="0"/>
          </a:xfrm>
          <a:prstGeom prst="straightConnector1">
            <a:avLst/>
          </a:prstGeom>
          <a:noFill/>
          <a:ln w="47625" cap="flat" cmpd="sng">
            <a:solidFill>
              <a:schemeClr val="dk1"/>
            </a:solidFill>
            <a:prstDash val="solid"/>
            <a:miter lim="800000"/>
            <a:headEnd type="none" w="sm" len="sm"/>
            <a:tailEnd type="oval" w="lg" len="lg"/>
          </a:ln>
        </p:spPr>
      </p:cxnSp>
      <p:sp>
        <p:nvSpPr>
          <p:cNvPr id="118" name="Google Shape;118;p9"/>
          <p:cNvSpPr/>
          <p:nvPr/>
        </p:nvSpPr>
        <p:spPr>
          <a:xfrm>
            <a:off x="1027118" y="3404134"/>
            <a:ext cx="2274896" cy="1604457"/>
          </a:xfrm>
          <a:prstGeom prst="rect">
            <a:avLst/>
          </a:prstGeom>
          <a:solidFill>
            <a:schemeClr val="accent4"/>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p:nvPr/>
        </p:nvSpPr>
        <p:spPr>
          <a:xfrm>
            <a:off x="4049711" y="3386832"/>
            <a:ext cx="2133237" cy="1658812"/>
          </a:xfrm>
          <a:prstGeom prst="rect">
            <a:avLst/>
          </a:prstGeom>
          <a:solidFill>
            <a:schemeClr val="accent2"/>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9"/>
          <p:cNvSpPr/>
          <p:nvPr/>
        </p:nvSpPr>
        <p:spPr>
          <a:xfrm>
            <a:off x="6828469" y="3223876"/>
            <a:ext cx="2059733" cy="1690180"/>
          </a:xfrm>
          <a:prstGeom prst="rect">
            <a:avLst/>
          </a:prstGeom>
          <a:solidFill>
            <a:schemeClr val="accent3"/>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9"/>
          <p:cNvSpPr/>
          <p:nvPr/>
        </p:nvSpPr>
        <p:spPr>
          <a:xfrm>
            <a:off x="6734681" y="5182209"/>
            <a:ext cx="2342412" cy="1552784"/>
          </a:xfrm>
          <a:prstGeom prst="rect">
            <a:avLst/>
          </a:prstGeom>
          <a:solidFill>
            <a:schemeClr val="accent1"/>
          </a:solidFill>
          <a:ln>
            <a:noFill/>
          </a:ln>
          <a:effectLst>
            <a:outerShdw blurRad="50800" dist="114300" dir="2700000" algn="tl" rotWithShape="0">
              <a:srgbClr val="000000">
                <a:alpha val="5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9"/>
          <p:cNvSpPr txBox="1"/>
          <p:nvPr/>
        </p:nvSpPr>
        <p:spPr>
          <a:xfrm>
            <a:off x="5826781" y="3862007"/>
            <a:ext cx="18473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nvGrpSpPr>
          <p:cNvPr id="123" name="Google Shape;123;p9"/>
          <p:cNvGrpSpPr/>
          <p:nvPr/>
        </p:nvGrpSpPr>
        <p:grpSpPr>
          <a:xfrm>
            <a:off x="-102300" y="1245695"/>
            <a:ext cx="1198925" cy="1446025"/>
            <a:chOff x="600869" y="1923292"/>
            <a:chExt cx="1369131" cy="1380948"/>
          </a:xfrm>
        </p:grpSpPr>
        <p:sp>
          <p:nvSpPr>
            <p:cNvPr id="124" name="Google Shape;124;p9"/>
            <p:cNvSpPr/>
            <p:nvPr/>
          </p:nvSpPr>
          <p:spPr>
            <a:xfrm>
              <a:off x="1220634" y="3246341"/>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9"/>
            <p:cNvSpPr/>
            <p:nvPr/>
          </p:nvSpPr>
          <p:spPr>
            <a:xfrm>
              <a:off x="600869" y="3257921"/>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 name="Google Shape;126;p9"/>
            <p:cNvGrpSpPr/>
            <p:nvPr/>
          </p:nvGrpSpPr>
          <p:grpSpPr>
            <a:xfrm>
              <a:off x="651740" y="1923292"/>
              <a:ext cx="1318260" cy="1357789"/>
              <a:chOff x="2506980" y="1771649"/>
              <a:chExt cx="1318260" cy="1357789"/>
            </a:xfrm>
          </p:grpSpPr>
          <p:sp>
            <p:nvSpPr>
              <p:cNvPr id="127" name="Google Shape;127;p9"/>
              <p:cNvSpPr/>
              <p:nvPr/>
            </p:nvSpPr>
            <p:spPr>
              <a:xfrm>
                <a:off x="2506980" y="2179319"/>
                <a:ext cx="1318260" cy="950119"/>
              </a:xfrm>
              <a:custGeom>
                <a:avLst/>
                <a:gdLst/>
                <a:ahLst/>
                <a:cxnLst/>
                <a:rect l="l" t="t" r="r" b="b"/>
                <a:pathLst>
                  <a:path w="1318260" h="950119" extrusionOk="0">
                    <a:moveTo>
                      <a:pt x="594360" y="0"/>
                    </a:moveTo>
                    <a:cubicBezTo>
                      <a:pt x="196215" y="431641"/>
                      <a:pt x="181451" y="625158"/>
                      <a:pt x="0" y="944880"/>
                    </a:cubicBezTo>
                    <a:lnTo>
                      <a:pt x="309086" y="950119"/>
                    </a:lnTo>
                    <a:lnTo>
                      <a:pt x="175260" y="838200"/>
                    </a:lnTo>
                    <a:lnTo>
                      <a:pt x="243840" y="830580"/>
                    </a:lnTo>
                    <a:lnTo>
                      <a:pt x="441960" y="586740"/>
                    </a:lnTo>
                    <a:lnTo>
                      <a:pt x="419100" y="563880"/>
                    </a:lnTo>
                    <a:lnTo>
                      <a:pt x="640080" y="944880"/>
                    </a:lnTo>
                    <a:lnTo>
                      <a:pt x="937260" y="929640"/>
                    </a:lnTo>
                    <a:lnTo>
                      <a:pt x="807720" y="838200"/>
                    </a:lnTo>
                    <a:cubicBezTo>
                      <a:pt x="814546" y="685324"/>
                      <a:pt x="721360" y="594360"/>
                      <a:pt x="678180" y="472440"/>
                    </a:cubicBezTo>
                    <a:lnTo>
                      <a:pt x="762000" y="327660"/>
                    </a:lnTo>
                    <a:lnTo>
                      <a:pt x="693420" y="281940"/>
                    </a:lnTo>
                    <a:lnTo>
                      <a:pt x="1318260" y="281940"/>
                    </a:lnTo>
                    <a:lnTo>
                      <a:pt x="1318260" y="45720"/>
                    </a:lnTo>
                    <a:cubicBezTo>
                      <a:pt x="1261110" y="65722"/>
                      <a:pt x="1251585" y="50006"/>
                      <a:pt x="1203960" y="205740"/>
                    </a:cubicBezTo>
                    <a:lnTo>
                      <a:pt x="594360"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9"/>
              <p:cNvSpPr/>
              <p:nvPr/>
            </p:nvSpPr>
            <p:spPr>
              <a:xfrm>
                <a:off x="3138488" y="1771649"/>
                <a:ext cx="490537" cy="49053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29" name="Google Shape;129;p9"/>
          <p:cNvSpPr txBox="1"/>
          <p:nvPr/>
        </p:nvSpPr>
        <p:spPr>
          <a:xfrm>
            <a:off x="1182562" y="1291647"/>
            <a:ext cx="1959855"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Calibri"/>
                <a:ea typeface="Calibri"/>
                <a:cs typeface="Calibri"/>
                <a:sym typeface="Calibri"/>
              </a:rPr>
              <a:t>EMERGENCY VEHICLE DETECTION: </a:t>
            </a:r>
            <a:endParaRPr sz="1400" b="1" i="0" u="sng"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1" i="0" u="sng"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LoRa communication detects approaching emergency vehicle</a:t>
            </a:r>
            <a:r>
              <a:rPr lang="en-US" sz="1400" b="1" i="0" u="none" strike="noStrike" cap="none">
                <a:solidFill>
                  <a:schemeClr val="dk1"/>
                </a:solidFill>
                <a:latin typeface="Calibri"/>
                <a:ea typeface="Calibri"/>
                <a:cs typeface="Calibri"/>
                <a:sym typeface="Calibri"/>
              </a:rPr>
              <a:t>.</a:t>
            </a:r>
            <a:endParaRPr sz="1400" b="1" i="0" u="none" strike="noStrike" cap="none">
              <a:solidFill>
                <a:schemeClr val="lt1"/>
              </a:solidFill>
              <a:latin typeface="Arial"/>
              <a:ea typeface="Arial"/>
              <a:cs typeface="Arial"/>
              <a:sym typeface="Arial"/>
            </a:endParaRPr>
          </a:p>
        </p:txBody>
      </p:sp>
      <p:sp>
        <p:nvSpPr>
          <p:cNvPr id="130" name="Google Shape;130;p9"/>
          <p:cNvSpPr txBox="1"/>
          <p:nvPr/>
        </p:nvSpPr>
        <p:spPr>
          <a:xfrm>
            <a:off x="3743312" y="1240298"/>
            <a:ext cx="2100497" cy="16773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Calibri"/>
                <a:ea typeface="Calibri"/>
                <a:cs typeface="Calibri"/>
                <a:sym typeface="Calibri"/>
              </a:rPr>
              <a:t>TRAFFIC POLICEMAN INTIMATION: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Calibri"/>
                <a:ea typeface="Calibri"/>
                <a:cs typeface="Calibri"/>
                <a:sym typeface="Calibri"/>
              </a:rPr>
              <a:t>Immediate notification to traffic policeman about incoming emergency vehicle.</a:t>
            </a:r>
            <a:endParaRPr sz="1500" b="1" i="0" u="none" strike="noStrike" cap="none">
              <a:solidFill>
                <a:schemeClr val="lt1"/>
              </a:solidFill>
              <a:latin typeface="Calibri"/>
              <a:ea typeface="Calibri"/>
              <a:cs typeface="Calibri"/>
              <a:sym typeface="Calibri"/>
            </a:endParaRPr>
          </a:p>
        </p:txBody>
      </p:sp>
      <p:sp>
        <p:nvSpPr>
          <p:cNvPr id="131" name="Google Shape;131;p9"/>
          <p:cNvSpPr txBox="1"/>
          <p:nvPr/>
        </p:nvSpPr>
        <p:spPr>
          <a:xfrm>
            <a:off x="6409189" y="1246555"/>
            <a:ext cx="1995494" cy="16619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Calibri"/>
                <a:ea typeface="Calibri"/>
                <a:cs typeface="Calibri"/>
                <a:sym typeface="Calibri"/>
              </a:rPr>
              <a:t>MULTIPLE EMERGENCY VEHICLE CHECK</a:t>
            </a:r>
            <a:r>
              <a:rPr lang="en-US" sz="14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a:t>
            </a:r>
            <a:r>
              <a:rPr lang="en-US" sz="1500" b="1" i="0" u="none" strike="noStrike" cap="none">
                <a:solidFill>
                  <a:schemeClr val="lt1"/>
                </a:solidFill>
                <a:latin typeface="Calibri"/>
                <a:ea typeface="Calibri"/>
                <a:cs typeface="Calibri"/>
                <a:sym typeface="Calibri"/>
              </a:rPr>
              <a:t>Verify presence of multiple emergency vehicles on other lanes.</a:t>
            </a:r>
            <a:endParaRPr sz="1500" b="1" i="0" u="none" strike="noStrike" cap="none">
              <a:solidFill>
                <a:schemeClr val="lt1"/>
              </a:solidFill>
              <a:latin typeface="Arial"/>
              <a:ea typeface="Arial"/>
              <a:cs typeface="Arial"/>
              <a:sym typeface="Arial"/>
            </a:endParaRPr>
          </a:p>
        </p:txBody>
      </p:sp>
      <p:sp>
        <p:nvSpPr>
          <p:cNvPr id="132" name="Google Shape;132;p9"/>
          <p:cNvSpPr txBox="1"/>
          <p:nvPr/>
        </p:nvSpPr>
        <p:spPr>
          <a:xfrm>
            <a:off x="8857236" y="1207157"/>
            <a:ext cx="2147315" cy="16466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Calibri"/>
                <a:ea typeface="Calibri"/>
                <a:cs typeface="Calibri"/>
                <a:sym typeface="Calibri"/>
              </a:rPr>
              <a:t>TRAFFIC DENSITY ANALYSIS (ESP-32 CAM MODULE):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sng"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a:t>
            </a:r>
            <a:r>
              <a:rPr lang="en-US" sz="1500" b="1" i="0" u="none" strike="noStrike" cap="none">
                <a:solidFill>
                  <a:schemeClr val="lt1"/>
                </a:solidFill>
                <a:latin typeface="Calibri"/>
                <a:ea typeface="Calibri"/>
                <a:cs typeface="Calibri"/>
                <a:sym typeface="Calibri"/>
              </a:rPr>
              <a:t>ESP-32 camera modules (Den 1 and Den 2) analyze traffic density.</a:t>
            </a:r>
            <a:endParaRPr sz="1500" b="1" i="0" u="none" strike="noStrike" cap="none">
              <a:solidFill>
                <a:schemeClr val="lt1"/>
              </a:solidFill>
              <a:latin typeface="Arial"/>
              <a:ea typeface="Arial"/>
              <a:cs typeface="Arial"/>
              <a:sym typeface="Arial"/>
            </a:endParaRPr>
          </a:p>
        </p:txBody>
      </p:sp>
      <p:sp>
        <p:nvSpPr>
          <p:cNvPr id="133" name="Google Shape;133;p9"/>
          <p:cNvSpPr txBox="1"/>
          <p:nvPr/>
        </p:nvSpPr>
        <p:spPr>
          <a:xfrm>
            <a:off x="1007114" y="3540255"/>
            <a:ext cx="2287342" cy="12772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chemeClr val="dk1"/>
                </a:solidFill>
                <a:latin typeface="Calibri"/>
                <a:ea typeface="Calibri"/>
                <a:cs typeface="Calibri"/>
                <a:sym typeface="Calibri"/>
              </a:rPr>
              <a:t>PRIORITY PASSAGE: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a:t>
            </a:r>
            <a:r>
              <a:rPr lang="en-US" sz="1600" b="1" i="0" u="none" strike="noStrike" cap="none">
                <a:solidFill>
                  <a:schemeClr val="lt1"/>
                </a:solidFill>
                <a:latin typeface="Calibri"/>
                <a:ea typeface="Calibri"/>
                <a:cs typeface="Calibri"/>
                <a:sym typeface="Calibri"/>
              </a:rPr>
              <a:t>Grant priority passage to other lanes based on density comparison. </a:t>
            </a:r>
            <a:endParaRPr sz="1600" b="1" i="0" u="none" strike="noStrike" cap="none">
              <a:solidFill>
                <a:schemeClr val="lt1"/>
              </a:solidFill>
              <a:latin typeface="Arial"/>
              <a:ea typeface="Arial"/>
              <a:cs typeface="Arial"/>
              <a:sym typeface="Arial"/>
            </a:endParaRPr>
          </a:p>
        </p:txBody>
      </p:sp>
      <p:sp>
        <p:nvSpPr>
          <p:cNvPr id="134" name="Google Shape;134;p9"/>
          <p:cNvSpPr txBox="1"/>
          <p:nvPr/>
        </p:nvSpPr>
        <p:spPr>
          <a:xfrm>
            <a:off x="4117544" y="3446513"/>
            <a:ext cx="2032780" cy="15081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chemeClr val="dk1"/>
                </a:solidFill>
                <a:latin typeface="Calibri"/>
                <a:ea typeface="Calibri"/>
                <a:cs typeface="Calibri"/>
                <a:sym typeface="Calibri"/>
              </a:rPr>
              <a:t>DYNAMIC LANE OPENING: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If multiple emergency vehicles detected, open lane with lower density.</a:t>
            </a:r>
            <a:endParaRPr sz="1600" b="1" i="0" u="none" strike="noStrike" cap="none">
              <a:solidFill>
                <a:schemeClr val="lt1"/>
              </a:solidFill>
              <a:latin typeface="Arial"/>
              <a:ea typeface="Arial"/>
              <a:cs typeface="Arial"/>
              <a:sym typeface="Arial"/>
            </a:endParaRPr>
          </a:p>
        </p:txBody>
      </p:sp>
      <p:sp>
        <p:nvSpPr>
          <p:cNvPr id="135" name="Google Shape;135;p9"/>
          <p:cNvSpPr txBox="1"/>
          <p:nvPr/>
        </p:nvSpPr>
        <p:spPr>
          <a:xfrm>
            <a:off x="6920618" y="3247868"/>
            <a:ext cx="1851783"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sng" strike="noStrike" cap="none">
                <a:solidFill>
                  <a:schemeClr val="dk1"/>
                </a:solidFill>
                <a:latin typeface="Calibri"/>
                <a:ea typeface="Calibri"/>
                <a:cs typeface="Calibri"/>
                <a:sym typeface="Calibri"/>
              </a:rPr>
              <a:t>DENSITY COMPARISON: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Compare traffic densities from Den 1 and Den 2.</a:t>
            </a:r>
            <a:endParaRPr sz="1600" b="1" i="0" u="none" strike="noStrike" cap="none">
              <a:solidFill>
                <a:schemeClr val="lt1"/>
              </a:solidFill>
              <a:latin typeface="Arial"/>
              <a:ea typeface="Arial"/>
              <a:cs typeface="Arial"/>
              <a:sym typeface="Arial"/>
            </a:endParaRPr>
          </a:p>
        </p:txBody>
      </p:sp>
      <p:sp>
        <p:nvSpPr>
          <p:cNvPr id="136" name="Google Shape;136;p9"/>
          <p:cNvSpPr txBox="1"/>
          <p:nvPr/>
        </p:nvSpPr>
        <p:spPr>
          <a:xfrm>
            <a:off x="6820604" y="5249208"/>
            <a:ext cx="2170565" cy="14619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chemeClr val="dk1"/>
                </a:solidFill>
                <a:latin typeface="Calibri"/>
                <a:ea typeface="Calibri"/>
                <a:cs typeface="Calibri"/>
                <a:sym typeface="Calibri"/>
              </a:rPr>
              <a:t>SINGLE EMERGENCY VEHICLE CASE: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Calibri"/>
                <a:ea typeface="Calibri"/>
                <a:cs typeface="Calibri"/>
                <a:sym typeface="Calibri"/>
              </a:rPr>
              <a:t>If only one emergency vehicle, open respective lane for free flow. </a:t>
            </a:r>
            <a:endParaRPr sz="1500" b="1" i="0" u="none" strike="noStrike" cap="none">
              <a:solidFill>
                <a:schemeClr val="lt1"/>
              </a:solidFill>
              <a:latin typeface="Arial"/>
              <a:ea typeface="Arial"/>
              <a:cs typeface="Arial"/>
              <a:sym typeface="Arial"/>
            </a:endParaRPr>
          </a:p>
        </p:txBody>
      </p:sp>
      <p:sp>
        <p:nvSpPr>
          <p:cNvPr id="137" name="Google Shape;137;p9"/>
          <p:cNvSpPr/>
          <p:nvPr/>
        </p:nvSpPr>
        <p:spPr>
          <a:xfrm>
            <a:off x="4237160" y="237844"/>
            <a:ext cx="371768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BLOCK DIAGRAM</a:t>
            </a:r>
            <a:endParaRPr sz="3200" b="1" i="0" u="none" strike="noStrike" cap="none">
              <a:solidFill>
                <a:schemeClr val="dk1"/>
              </a:solidFill>
              <a:latin typeface="Calibri"/>
              <a:ea typeface="Calibri"/>
              <a:cs typeface="Calibri"/>
              <a:sym typeface="Calibri"/>
            </a:endParaRPr>
          </a:p>
        </p:txBody>
      </p:sp>
      <p:cxnSp>
        <p:nvCxnSpPr>
          <p:cNvPr id="138" name="Google Shape;138;p9"/>
          <p:cNvCxnSpPr/>
          <p:nvPr/>
        </p:nvCxnSpPr>
        <p:spPr>
          <a:xfrm>
            <a:off x="1019969" y="809919"/>
            <a:ext cx="10116217" cy="0"/>
          </a:xfrm>
          <a:prstGeom prst="straightConnector1">
            <a:avLst/>
          </a:prstGeom>
          <a:noFill/>
          <a:ln w="9525" cap="flat" cmpd="sng">
            <a:solidFill>
              <a:schemeClr val="dk1"/>
            </a:solidFill>
            <a:prstDash val="solid"/>
            <a:miter lim="800000"/>
            <a:headEnd type="none" w="sm" len="sm"/>
            <a:tailEnd type="none" w="sm" len="sm"/>
          </a:ln>
        </p:spPr>
      </p:cxnSp>
      <p:grpSp>
        <p:nvGrpSpPr>
          <p:cNvPr id="139" name="Google Shape;139;p9"/>
          <p:cNvGrpSpPr/>
          <p:nvPr/>
        </p:nvGrpSpPr>
        <p:grpSpPr>
          <a:xfrm flipH="1">
            <a:off x="5470253" y="5339654"/>
            <a:ext cx="1276338" cy="1301550"/>
            <a:chOff x="9829098" y="4573520"/>
            <a:chExt cx="1562671" cy="1415714"/>
          </a:xfrm>
        </p:grpSpPr>
        <p:cxnSp>
          <p:nvCxnSpPr>
            <p:cNvPr id="140" name="Google Shape;140;p9"/>
            <p:cNvCxnSpPr/>
            <p:nvPr/>
          </p:nvCxnSpPr>
          <p:spPr>
            <a:xfrm>
              <a:off x="9829098" y="5160328"/>
              <a:ext cx="762678" cy="0"/>
            </a:xfrm>
            <a:prstGeom prst="straightConnector1">
              <a:avLst/>
            </a:prstGeom>
            <a:noFill/>
            <a:ln w="47625" cap="flat" cmpd="sng">
              <a:solidFill>
                <a:schemeClr val="dk1"/>
              </a:solidFill>
              <a:prstDash val="solid"/>
              <a:miter lim="800000"/>
              <a:headEnd type="none" w="sm" len="sm"/>
              <a:tailEnd type="oval" w="lg" len="lg"/>
            </a:ln>
          </p:spPr>
        </p:cxnSp>
        <p:sp>
          <p:nvSpPr>
            <p:cNvPr id="141" name="Google Shape;141;p9"/>
            <p:cNvSpPr/>
            <p:nvPr/>
          </p:nvSpPr>
          <p:spPr>
            <a:xfrm>
              <a:off x="10449153" y="5942915"/>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9"/>
            <p:cNvSpPr/>
            <p:nvPr/>
          </p:nvSpPr>
          <p:spPr>
            <a:xfrm>
              <a:off x="9902146" y="5931336"/>
              <a:ext cx="419100" cy="46319"/>
            </a:xfrm>
            <a:prstGeom prst="ellipse">
              <a:avLst/>
            </a:prstGeom>
            <a:solidFill>
              <a:srgbClr val="5F1112">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3" name="Google Shape;143;p9"/>
            <p:cNvGrpSpPr/>
            <p:nvPr/>
          </p:nvGrpSpPr>
          <p:grpSpPr>
            <a:xfrm>
              <a:off x="9994928" y="4573520"/>
              <a:ext cx="1396841" cy="1392555"/>
              <a:chOff x="9158763" y="4031456"/>
              <a:chExt cx="1396841" cy="1392555"/>
            </a:xfrm>
          </p:grpSpPr>
          <p:sp>
            <p:nvSpPr>
              <p:cNvPr id="144" name="Google Shape;144;p9"/>
              <p:cNvSpPr/>
              <p:nvPr/>
            </p:nvSpPr>
            <p:spPr>
              <a:xfrm>
                <a:off x="9158763" y="4404360"/>
                <a:ext cx="1396841" cy="1019651"/>
              </a:xfrm>
              <a:custGeom>
                <a:avLst/>
                <a:gdLst/>
                <a:ahLst/>
                <a:cxnLst/>
                <a:rect l="l" t="t" r="r" b="b"/>
                <a:pathLst>
                  <a:path w="1396841" h="1019651" extrusionOk="0">
                    <a:moveTo>
                      <a:pt x="640556" y="0"/>
                    </a:moveTo>
                    <a:cubicBezTo>
                      <a:pt x="165100" y="450850"/>
                      <a:pt x="151607" y="680244"/>
                      <a:pt x="0" y="1009650"/>
                    </a:cubicBezTo>
                    <a:lnTo>
                      <a:pt x="318611" y="1012508"/>
                    </a:lnTo>
                    <a:lnTo>
                      <a:pt x="229076" y="899160"/>
                    </a:lnTo>
                    <a:lnTo>
                      <a:pt x="274796" y="868680"/>
                    </a:lnTo>
                    <a:lnTo>
                      <a:pt x="472916" y="640080"/>
                    </a:lnTo>
                    <a:lnTo>
                      <a:pt x="457676" y="586740"/>
                    </a:lnTo>
                    <a:lnTo>
                      <a:pt x="511016" y="1013460"/>
                    </a:lnTo>
                    <a:lnTo>
                      <a:pt x="813911" y="1019651"/>
                    </a:lnTo>
                    <a:lnTo>
                      <a:pt x="640556" y="899160"/>
                    </a:lnTo>
                    <a:lnTo>
                      <a:pt x="698182" y="876300"/>
                    </a:lnTo>
                    <a:cubicBezTo>
                      <a:pt x="816292" y="758983"/>
                      <a:pt x="801053" y="624998"/>
                      <a:pt x="716756" y="502920"/>
                    </a:cubicBezTo>
                    <a:cubicBezTo>
                      <a:pt x="752316" y="462280"/>
                      <a:pt x="797401" y="440690"/>
                      <a:pt x="823436" y="381000"/>
                    </a:cubicBezTo>
                    <a:lnTo>
                      <a:pt x="754856" y="350520"/>
                    </a:lnTo>
                    <a:cubicBezTo>
                      <a:pt x="914876" y="421640"/>
                      <a:pt x="1017746" y="554672"/>
                      <a:pt x="1234916" y="563880"/>
                    </a:cubicBezTo>
                    <a:lnTo>
                      <a:pt x="1396841" y="328136"/>
                    </a:lnTo>
                    <a:cubicBezTo>
                      <a:pt x="1282223" y="322103"/>
                      <a:pt x="1241425" y="354171"/>
                      <a:pt x="1169670" y="374332"/>
                    </a:cubicBezTo>
                    <a:lnTo>
                      <a:pt x="1257776" y="464820"/>
                    </a:lnTo>
                    <a:lnTo>
                      <a:pt x="860584" y="128111"/>
                    </a:lnTo>
                    <a:lnTo>
                      <a:pt x="640556"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9"/>
              <p:cNvSpPr/>
              <p:nvPr/>
            </p:nvSpPr>
            <p:spPr>
              <a:xfrm>
                <a:off x="9809558" y="4031456"/>
                <a:ext cx="490537" cy="49053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9"/>
              <p:cNvSpPr/>
              <p:nvPr/>
            </p:nvSpPr>
            <p:spPr>
              <a:xfrm>
                <a:off x="10133012" y="4895850"/>
                <a:ext cx="334018" cy="325504"/>
              </a:xfrm>
              <a:custGeom>
                <a:avLst/>
                <a:gdLst/>
                <a:ahLst/>
                <a:cxnLst/>
                <a:rect l="l" t="t" r="r" b="b"/>
                <a:pathLst>
                  <a:path w="334018" h="325504" extrusionOk="0">
                    <a:moveTo>
                      <a:pt x="238920" y="0"/>
                    </a:moveTo>
                    <a:cubicBezTo>
                      <a:pt x="357453" y="18521"/>
                      <a:pt x="366449" y="218017"/>
                      <a:pt x="258763" y="317500"/>
                    </a:cubicBezTo>
                    <a:cubicBezTo>
                      <a:pt x="193940" y="358246"/>
                      <a:pt x="86254" y="232304"/>
                      <a:pt x="0" y="189706"/>
                    </a:cubicBezTo>
                  </a:path>
                </a:pathLst>
              </a:custGeom>
              <a:noFill/>
              <a:ln w="476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47" name="Google Shape;147;p9"/>
          <p:cNvSpPr txBox="1"/>
          <p:nvPr/>
        </p:nvSpPr>
        <p:spPr>
          <a:xfrm>
            <a:off x="9413532" y="3684757"/>
            <a:ext cx="138084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Calibri"/>
                <a:ea typeface="Calibri"/>
                <a:cs typeface="Calibri"/>
                <a:sym typeface="Calibri"/>
              </a:rPr>
              <a:t>TRUE</a:t>
            </a:r>
            <a:endParaRPr sz="1800" b="1" i="0" u="none" strike="noStrike" cap="none">
              <a:solidFill>
                <a:srgbClr val="002060"/>
              </a:solidFill>
              <a:latin typeface="Calibri"/>
              <a:ea typeface="Calibri"/>
              <a:cs typeface="Calibri"/>
              <a:sym typeface="Calibri"/>
            </a:endParaRPr>
          </a:p>
        </p:txBody>
      </p:sp>
      <p:sp>
        <p:nvSpPr>
          <p:cNvPr id="148" name="Google Shape;148;p9"/>
          <p:cNvSpPr txBox="1"/>
          <p:nvPr/>
        </p:nvSpPr>
        <p:spPr>
          <a:xfrm>
            <a:off x="9788360" y="5682487"/>
            <a:ext cx="92917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FALSE</a:t>
            </a:r>
            <a:endParaRPr sz="1800" b="1" i="0" u="none" strike="noStrike" cap="none">
              <a:solidFill>
                <a:srgbClr val="FF0000"/>
              </a:solidFill>
              <a:latin typeface="Calibri"/>
              <a:ea typeface="Calibri"/>
              <a:cs typeface="Calibri"/>
              <a:sym typeface="Calibri"/>
            </a:endParaRPr>
          </a:p>
        </p:txBody>
      </p:sp>
      <p:pic>
        <p:nvPicPr>
          <p:cNvPr id="149" name="Google Shape;149;p9" descr="Logo&#10;&#10;Description automatically generated"/>
          <p:cNvPicPr preferRelativeResize="0"/>
          <p:nvPr/>
        </p:nvPicPr>
        <p:blipFill rotWithShape="1">
          <a:blip r:embed="rId4">
            <a:alphaModFix/>
          </a:blip>
          <a:srcRect b="32874"/>
          <a:stretch/>
        </p:blipFill>
        <p:spPr>
          <a:xfrm>
            <a:off x="10251" y="61029"/>
            <a:ext cx="1132518" cy="760216"/>
          </a:xfrm>
          <a:prstGeom prst="rect">
            <a:avLst/>
          </a:prstGeom>
          <a:noFill/>
          <a:ln>
            <a:noFill/>
          </a:ln>
        </p:spPr>
      </p:pic>
      <p:pic>
        <p:nvPicPr>
          <p:cNvPr id="150" name="Google Shape;150;p9" descr="Logo&#10;&#10;Description automatically generated"/>
          <p:cNvPicPr preferRelativeResize="0"/>
          <p:nvPr/>
        </p:nvPicPr>
        <p:blipFill rotWithShape="1">
          <a:blip r:embed="rId5">
            <a:alphaModFix/>
          </a:blip>
          <a:srcRect b="33589"/>
          <a:stretch/>
        </p:blipFill>
        <p:spPr>
          <a:xfrm>
            <a:off x="62157" y="90441"/>
            <a:ext cx="1028706" cy="683172"/>
          </a:xfrm>
          <a:prstGeom prst="rect">
            <a:avLst/>
          </a:prstGeom>
          <a:noFill/>
          <a:ln>
            <a:noFill/>
          </a:ln>
        </p:spPr>
      </p:pic>
      <p:pic>
        <p:nvPicPr>
          <p:cNvPr id="151" name="Google Shape;151;p9" descr="Kid Connection Fire Truck Play Set, 10 Pieces India | Ubuy"/>
          <p:cNvPicPr preferRelativeResize="0"/>
          <p:nvPr/>
        </p:nvPicPr>
        <p:blipFill rotWithShape="1">
          <a:blip r:embed="rId6">
            <a:alphaModFix/>
          </a:blip>
          <a:srcRect/>
          <a:stretch/>
        </p:blipFill>
        <p:spPr>
          <a:xfrm>
            <a:off x="179306" y="5083982"/>
            <a:ext cx="1899894" cy="18998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D5A"/>
        </a:solidFill>
        <a:effectLst/>
      </p:bgPr>
    </p:bg>
    <p:spTree>
      <p:nvGrpSpPr>
        <p:cNvPr id="1" name="Shape 242"/>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651919" y="1897061"/>
            <a:ext cx="1420489" cy="2396593"/>
          </a:xfrm>
          <a:prstGeom prst="rect">
            <a:avLst/>
          </a:prstGeom>
        </p:spPr>
      </p:pic>
      <p:sp>
        <p:nvSpPr>
          <p:cNvPr id="243" name="Google Shape;243;p18" descr="blob:https://web.whatsapp.com/28340d06-f82b-4978-b9e7-b43f8d6236b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4" name="Google Shape;244;p18" descr="blob:https://web.whatsapp.com/28340d06-f82b-4978-b9e7-b43f8d6236bd"/>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45" name="Google Shape;245;p18"/>
          <p:cNvGrpSpPr/>
          <p:nvPr/>
        </p:nvGrpSpPr>
        <p:grpSpPr>
          <a:xfrm>
            <a:off x="155575" y="100118"/>
            <a:ext cx="6709839" cy="4833618"/>
            <a:chOff x="1503251" y="1555"/>
            <a:chExt cx="6816037" cy="6579741"/>
          </a:xfrm>
        </p:grpSpPr>
        <p:sp>
          <p:nvSpPr>
            <p:cNvPr id="246" name="Google Shape;246;p18"/>
            <p:cNvSpPr/>
            <p:nvPr/>
          </p:nvSpPr>
          <p:spPr>
            <a:xfrm>
              <a:off x="3917219" y="1555"/>
              <a:ext cx="1988100" cy="1988100"/>
            </a:xfrm>
            <a:prstGeom prst="ellipse">
              <a:avLst/>
            </a:prstGeom>
            <a:solidFill>
              <a:srgbClr val="FFC000"/>
            </a:solidFill>
            <a:ln w="12700" cap="flat" cmpd="sng">
              <a:solidFill>
                <a:srgbClr val="003AB8"/>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8"/>
            <p:cNvSpPr txBox="1"/>
            <p:nvPr/>
          </p:nvSpPr>
          <p:spPr>
            <a:xfrm>
              <a:off x="4208353" y="292689"/>
              <a:ext cx="1405800" cy="14058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3F3F3F"/>
                  </a:solidFill>
                  <a:latin typeface="Calibri"/>
                  <a:ea typeface="Calibri"/>
                  <a:cs typeface="Calibri"/>
                  <a:sym typeface="Calibri"/>
                </a:rPr>
                <a:t>Ambulance arrival &amp; detection by LoRa</a:t>
              </a:r>
              <a:endParaRPr sz="2000" b="1" i="0" u="none" strike="noStrike" cap="none">
                <a:solidFill>
                  <a:srgbClr val="3F3F3F"/>
                </a:solidFill>
                <a:latin typeface="Calibri"/>
                <a:ea typeface="Calibri"/>
                <a:cs typeface="Calibri"/>
                <a:sym typeface="Calibri"/>
              </a:endParaRPr>
            </a:p>
          </p:txBody>
        </p:sp>
        <p:sp>
          <p:nvSpPr>
            <p:cNvPr id="248" name="Google Shape;248;p18"/>
            <p:cNvSpPr/>
            <p:nvPr/>
          </p:nvSpPr>
          <p:spPr>
            <a:xfrm rot="2160206">
              <a:off x="5841996" y="1528047"/>
              <a:ext cx="527700" cy="670935"/>
            </a:xfrm>
            <a:prstGeom prst="rightArrow">
              <a:avLst>
                <a:gd name="adj1" fmla="val 60000"/>
                <a:gd name="adj2" fmla="val 50000"/>
              </a:avLst>
            </a:prstGeom>
            <a:solidFill>
              <a:srgbClr val="A8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8"/>
            <p:cNvSpPr txBox="1"/>
            <p:nvPr/>
          </p:nvSpPr>
          <p:spPr>
            <a:xfrm rot="2160821">
              <a:off x="5857397" y="1615973"/>
              <a:ext cx="369401" cy="40270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FFFFFF"/>
                </a:solidFill>
                <a:latin typeface="Calibri"/>
                <a:ea typeface="Calibri"/>
                <a:cs typeface="Calibri"/>
                <a:sym typeface="Calibri"/>
              </a:endParaRPr>
            </a:p>
          </p:txBody>
        </p:sp>
        <p:sp>
          <p:nvSpPr>
            <p:cNvPr id="250" name="Google Shape;250;p18"/>
            <p:cNvSpPr/>
            <p:nvPr/>
          </p:nvSpPr>
          <p:spPr>
            <a:xfrm>
              <a:off x="6331188" y="1755406"/>
              <a:ext cx="1988100" cy="1988100"/>
            </a:xfrm>
            <a:prstGeom prst="ellipse">
              <a:avLst/>
            </a:prstGeom>
            <a:solidFill>
              <a:srgbClr val="00194C"/>
            </a:solidFill>
            <a:ln w="12700" cap="flat" cmpd="sng">
              <a:solidFill>
                <a:srgbClr val="1BFF8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8"/>
            <p:cNvSpPr txBox="1"/>
            <p:nvPr/>
          </p:nvSpPr>
          <p:spPr>
            <a:xfrm>
              <a:off x="6622322" y="2046540"/>
              <a:ext cx="1405800" cy="14058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Calibri"/>
                  <a:ea typeface="Calibri"/>
                  <a:cs typeface="Calibri"/>
                  <a:sym typeface="Calibri"/>
                </a:rPr>
                <a:t>Green signal on detected lane</a:t>
              </a:r>
              <a:endParaRPr sz="2000" b="1" i="0" u="none" strike="noStrike" cap="none" dirty="0">
                <a:solidFill>
                  <a:srgbClr val="FFFFFF"/>
                </a:solidFill>
                <a:latin typeface="Calibri"/>
                <a:ea typeface="Calibri"/>
                <a:cs typeface="Calibri"/>
                <a:sym typeface="Calibri"/>
              </a:endParaRPr>
            </a:p>
          </p:txBody>
        </p:sp>
        <p:sp>
          <p:nvSpPr>
            <p:cNvPr id="252" name="Google Shape;252;p18"/>
            <p:cNvSpPr/>
            <p:nvPr/>
          </p:nvSpPr>
          <p:spPr>
            <a:xfrm rot="6480761">
              <a:off x="6604844" y="3818394"/>
              <a:ext cx="527767" cy="671021"/>
            </a:xfrm>
            <a:prstGeom prst="rightArrow">
              <a:avLst>
                <a:gd name="adj1" fmla="val 60000"/>
                <a:gd name="adj2" fmla="val 50000"/>
              </a:avLst>
            </a:prstGeom>
            <a:solidFill>
              <a:srgbClr val="A8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8"/>
            <p:cNvSpPr txBox="1"/>
            <p:nvPr/>
          </p:nvSpPr>
          <p:spPr>
            <a:xfrm rot="-4318622">
              <a:off x="6708575" y="3877545"/>
              <a:ext cx="369427" cy="40253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FFFFFF"/>
                </a:solidFill>
                <a:latin typeface="Calibri"/>
                <a:ea typeface="Calibri"/>
                <a:cs typeface="Calibri"/>
                <a:sym typeface="Calibri"/>
              </a:endParaRPr>
            </a:p>
          </p:txBody>
        </p:sp>
        <p:sp>
          <p:nvSpPr>
            <p:cNvPr id="254" name="Google Shape;254;p18"/>
            <p:cNvSpPr/>
            <p:nvPr/>
          </p:nvSpPr>
          <p:spPr>
            <a:xfrm>
              <a:off x="5409134" y="4593196"/>
              <a:ext cx="1988100" cy="1988100"/>
            </a:xfrm>
            <a:prstGeom prst="ellipse">
              <a:avLst/>
            </a:prstGeom>
            <a:solidFill>
              <a:srgbClr val="00194C"/>
            </a:solidFill>
            <a:ln w="12700" cap="flat" cmpd="sng">
              <a:solidFill>
                <a:srgbClr val="FF000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8"/>
            <p:cNvSpPr txBox="1"/>
            <p:nvPr/>
          </p:nvSpPr>
          <p:spPr>
            <a:xfrm>
              <a:off x="5700268" y="4884330"/>
              <a:ext cx="1405800" cy="14058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FFFFFF"/>
                  </a:solidFill>
                  <a:latin typeface="Calibri"/>
                  <a:ea typeface="Calibri"/>
                  <a:cs typeface="Calibri"/>
                  <a:sym typeface="Calibri"/>
                </a:rPr>
                <a:t>Other lanes RED</a:t>
              </a:r>
              <a:endParaRPr sz="2000" b="1" i="0" u="none" strike="noStrike" cap="none">
                <a:solidFill>
                  <a:srgbClr val="FFFFFF"/>
                </a:solidFill>
                <a:latin typeface="Calibri"/>
                <a:ea typeface="Calibri"/>
                <a:cs typeface="Calibri"/>
                <a:sym typeface="Calibri"/>
              </a:endParaRPr>
            </a:p>
          </p:txBody>
        </p:sp>
        <p:sp>
          <p:nvSpPr>
            <p:cNvPr id="256" name="Google Shape;256;p18"/>
            <p:cNvSpPr/>
            <p:nvPr/>
          </p:nvSpPr>
          <p:spPr>
            <a:xfrm rot="10800000">
              <a:off x="4662347" y="5251861"/>
              <a:ext cx="527700" cy="670800"/>
            </a:xfrm>
            <a:prstGeom prst="rightArrow">
              <a:avLst>
                <a:gd name="adj1" fmla="val 60000"/>
                <a:gd name="adj2" fmla="val 50000"/>
              </a:avLst>
            </a:prstGeom>
            <a:solidFill>
              <a:srgbClr val="A8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8"/>
            <p:cNvSpPr txBox="1"/>
            <p:nvPr/>
          </p:nvSpPr>
          <p:spPr>
            <a:xfrm>
              <a:off x="4820590" y="5385905"/>
              <a:ext cx="369600" cy="402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FFFFFF"/>
                </a:solidFill>
                <a:latin typeface="Calibri"/>
                <a:ea typeface="Calibri"/>
                <a:cs typeface="Calibri"/>
                <a:sym typeface="Calibri"/>
              </a:endParaRPr>
            </a:p>
          </p:txBody>
        </p:sp>
        <p:sp>
          <p:nvSpPr>
            <p:cNvPr id="258" name="Google Shape;258;p18"/>
            <p:cNvSpPr/>
            <p:nvPr/>
          </p:nvSpPr>
          <p:spPr>
            <a:xfrm>
              <a:off x="2425304" y="4593196"/>
              <a:ext cx="1988100" cy="1988100"/>
            </a:xfrm>
            <a:prstGeom prst="ellipse">
              <a:avLst/>
            </a:prstGeom>
            <a:solidFill>
              <a:srgbClr val="FFFF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8"/>
            <p:cNvSpPr txBox="1"/>
            <p:nvPr/>
          </p:nvSpPr>
          <p:spPr>
            <a:xfrm>
              <a:off x="2716438" y="4884330"/>
              <a:ext cx="1405800" cy="14058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dirty="0">
                  <a:solidFill>
                    <a:srgbClr val="1F1F1F"/>
                  </a:solidFill>
                  <a:latin typeface="Calibri"/>
                  <a:ea typeface="Calibri"/>
                  <a:cs typeface="Calibri"/>
                  <a:sym typeface="Calibri"/>
                </a:rPr>
                <a:t>Ambulance pairing end</a:t>
              </a:r>
              <a:endParaRPr sz="2000" b="1" i="0" u="none" strike="noStrike" cap="none" dirty="0">
                <a:solidFill>
                  <a:srgbClr val="1F1F1F"/>
                </a:solidFill>
                <a:latin typeface="Calibri"/>
                <a:ea typeface="Calibri"/>
                <a:cs typeface="Calibri"/>
                <a:sym typeface="Calibri"/>
              </a:endParaRPr>
            </a:p>
          </p:txBody>
        </p:sp>
        <p:sp>
          <p:nvSpPr>
            <p:cNvPr id="260" name="Google Shape;260;p18"/>
            <p:cNvSpPr/>
            <p:nvPr/>
          </p:nvSpPr>
          <p:spPr>
            <a:xfrm rot="-6480761">
              <a:off x="2698944" y="3846871"/>
              <a:ext cx="527767" cy="671021"/>
            </a:xfrm>
            <a:prstGeom prst="rightArrow">
              <a:avLst>
                <a:gd name="adj1" fmla="val 60000"/>
                <a:gd name="adj2" fmla="val 50000"/>
              </a:avLst>
            </a:prstGeom>
            <a:solidFill>
              <a:srgbClr val="A8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8"/>
            <p:cNvSpPr txBox="1"/>
            <p:nvPr/>
          </p:nvSpPr>
          <p:spPr>
            <a:xfrm rot="4318622">
              <a:off x="2802714" y="4056474"/>
              <a:ext cx="369427" cy="40253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FFFFFF"/>
                </a:solidFill>
                <a:latin typeface="Calibri"/>
                <a:ea typeface="Calibri"/>
                <a:cs typeface="Calibri"/>
                <a:sym typeface="Calibri"/>
              </a:endParaRPr>
            </a:p>
          </p:txBody>
        </p:sp>
        <p:sp>
          <p:nvSpPr>
            <p:cNvPr id="262" name="Google Shape;262;p18"/>
            <p:cNvSpPr/>
            <p:nvPr/>
          </p:nvSpPr>
          <p:spPr>
            <a:xfrm>
              <a:off x="1503251" y="1755406"/>
              <a:ext cx="1988100" cy="1988100"/>
            </a:xfrm>
            <a:prstGeom prst="ellipse">
              <a:avLst/>
            </a:prstGeom>
            <a:solidFill>
              <a:srgbClr val="014067"/>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8"/>
            <p:cNvSpPr txBox="1"/>
            <p:nvPr/>
          </p:nvSpPr>
          <p:spPr>
            <a:xfrm>
              <a:off x="1794384" y="2046541"/>
              <a:ext cx="1440965" cy="14058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Calibri"/>
                  <a:ea typeface="Calibri"/>
                  <a:cs typeface="Calibri"/>
                  <a:sym typeface="Calibri"/>
                </a:rPr>
                <a:t>Normal functioning of traffic signal</a:t>
              </a:r>
              <a:endParaRPr sz="2000" b="1" i="0" u="none" strike="noStrike" cap="none" dirty="0">
                <a:solidFill>
                  <a:srgbClr val="FFFFFF"/>
                </a:solidFill>
                <a:latin typeface="Calibri"/>
                <a:ea typeface="Calibri"/>
                <a:cs typeface="Calibri"/>
                <a:sym typeface="Calibri"/>
              </a:endParaRPr>
            </a:p>
          </p:txBody>
        </p:sp>
        <p:sp>
          <p:nvSpPr>
            <p:cNvPr id="264" name="Google Shape;264;p18"/>
            <p:cNvSpPr/>
            <p:nvPr/>
          </p:nvSpPr>
          <p:spPr>
            <a:xfrm rot="-2160206">
              <a:off x="3428462" y="1545637"/>
              <a:ext cx="527700" cy="670935"/>
            </a:xfrm>
            <a:prstGeom prst="rightArrow">
              <a:avLst>
                <a:gd name="adj1" fmla="val 60000"/>
                <a:gd name="adj2" fmla="val 50000"/>
              </a:avLst>
            </a:prstGeom>
            <a:solidFill>
              <a:srgbClr val="A8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8"/>
            <p:cNvSpPr txBox="1"/>
            <p:nvPr/>
          </p:nvSpPr>
          <p:spPr>
            <a:xfrm rot="-2160821">
              <a:off x="3443257" y="1726564"/>
              <a:ext cx="369401" cy="40270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FFFFFF"/>
                </a:solidFill>
                <a:latin typeface="Calibri"/>
                <a:ea typeface="Calibri"/>
                <a:cs typeface="Calibri"/>
                <a:sym typeface="Calibri"/>
              </a:endParaRPr>
            </a:p>
          </p:txBody>
        </p:sp>
      </p:grpSp>
      <p:pic>
        <p:nvPicPr>
          <p:cNvPr id="266" name="Google Shape;266;p18"/>
          <p:cNvPicPr preferRelativeResize="0"/>
          <p:nvPr/>
        </p:nvPicPr>
        <p:blipFill rotWithShape="1">
          <a:blip r:embed="rId4">
            <a:alphaModFix/>
          </a:blip>
          <a:srcRect/>
          <a:stretch/>
        </p:blipFill>
        <p:spPr>
          <a:xfrm>
            <a:off x="5565916" y="3671083"/>
            <a:ext cx="4271947" cy="3186918"/>
          </a:xfrm>
          <a:prstGeom prst="rect">
            <a:avLst/>
          </a:prstGeom>
          <a:noFill/>
          <a:ln>
            <a:noFill/>
          </a:ln>
        </p:spPr>
      </p:pic>
      <p:pic>
        <p:nvPicPr>
          <p:cNvPr id="267" name="Google Shape;267;p18"/>
          <p:cNvPicPr preferRelativeResize="0"/>
          <p:nvPr/>
        </p:nvPicPr>
        <p:blipFill rotWithShape="1">
          <a:blip r:embed="rId4">
            <a:alphaModFix/>
          </a:blip>
          <a:srcRect/>
          <a:stretch/>
        </p:blipFill>
        <p:spPr>
          <a:xfrm>
            <a:off x="9067758" y="3668205"/>
            <a:ext cx="4271947" cy="3576719"/>
          </a:xfrm>
          <a:prstGeom prst="rect">
            <a:avLst/>
          </a:prstGeom>
          <a:noFill/>
          <a:ln>
            <a:noFill/>
          </a:ln>
        </p:spPr>
      </p:pic>
      <p:cxnSp>
        <p:nvCxnSpPr>
          <p:cNvPr id="269" name="Google Shape;269;p18"/>
          <p:cNvCxnSpPr/>
          <p:nvPr/>
        </p:nvCxnSpPr>
        <p:spPr>
          <a:xfrm rot="10800000" flipH="1">
            <a:off x="7323595" y="3946629"/>
            <a:ext cx="2672700" cy="21600"/>
          </a:xfrm>
          <a:prstGeom prst="straightConnector1">
            <a:avLst/>
          </a:prstGeom>
          <a:noFill/>
          <a:ln w="38100" cap="flat" cmpd="sng">
            <a:solidFill>
              <a:srgbClr val="F2F2F2"/>
            </a:solidFill>
            <a:prstDash val="solid"/>
            <a:round/>
            <a:headEnd type="triangle" w="med" len="med"/>
            <a:tailEnd type="triangle" w="med" len="med"/>
          </a:ln>
        </p:spPr>
      </p:cxnSp>
      <p:sp>
        <p:nvSpPr>
          <p:cNvPr id="270" name="Google Shape;270;p18"/>
          <p:cNvSpPr txBox="1"/>
          <p:nvPr/>
        </p:nvSpPr>
        <p:spPr>
          <a:xfrm flipH="1">
            <a:off x="7323594" y="6095999"/>
            <a:ext cx="4014337" cy="9283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Arial"/>
                <a:ea typeface="Arial"/>
                <a:cs typeface="Arial"/>
                <a:sym typeface="Arial"/>
              </a:rPr>
              <a:t>Transmitter</a:t>
            </a:r>
            <a:endParaRPr sz="2400" b="1" i="0" u="none" strike="noStrike" cap="none" dirty="0">
              <a:solidFill>
                <a:srgbClr val="FFFFFF"/>
              </a:solidFill>
              <a:latin typeface="Arial"/>
              <a:ea typeface="Arial"/>
              <a:cs typeface="Arial"/>
              <a:sym typeface="Arial"/>
            </a:endParaRPr>
          </a:p>
        </p:txBody>
      </p:sp>
      <p:sp>
        <p:nvSpPr>
          <p:cNvPr id="271" name="Google Shape;271;p18"/>
          <p:cNvSpPr txBox="1"/>
          <p:nvPr/>
        </p:nvSpPr>
        <p:spPr>
          <a:xfrm>
            <a:off x="10722591" y="6267563"/>
            <a:ext cx="9753600" cy="55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Arial"/>
                <a:ea typeface="Arial"/>
                <a:cs typeface="Arial"/>
                <a:sym typeface="Arial"/>
              </a:rPr>
              <a:t>Receiver</a:t>
            </a:r>
            <a:endParaRPr sz="2400" b="1" i="0" u="none" strike="noStrike" cap="none" dirty="0">
              <a:solidFill>
                <a:srgbClr val="FFFFFF"/>
              </a:solidFill>
              <a:latin typeface="Arial"/>
              <a:ea typeface="Arial"/>
              <a:cs typeface="Arial"/>
              <a:sym typeface="Arial"/>
            </a:endParaRPr>
          </a:p>
        </p:txBody>
      </p:sp>
      <p:sp>
        <p:nvSpPr>
          <p:cNvPr id="272" name="Google Shape;272;p18"/>
          <p:cNvSpPr txBox="1"/>
          <p:nvPr/>
        </p:nvSpPr>
        <p:spPr>
          <a:xfrm>
            <a:off x="3783145" y="4195244"/>
            <a:ext cx="9753600" cy="915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Arial"/>
                <a:ea typeface="Arial"/>
                <a:cs typeface="Arial"/>
                <a:sym typeface="Arial"/>
              </a:rPr>
              <a:t> End-to-End</a:t>
            </a:r>
            <a:endParaRPr sz="2400" b="1"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FFFFFF"/>
                </a:solidFill>
                <a:latin typeface="Arial"/>
                <a:ea typeface="Arial"/>
                <a:cs typeface="Arial"/>
                <a:sym typeface="Arial"/>
              </a:rPr>
              <a:t>  Pairing</a:t>
            </a:r>
            <a:endParaRPr sz="2400" b="1" i="0" u="none" strike="noStrike" cap="none" dirty="0">
              <a:solidFill>
                <a:srgbClr val="FFFFFF"/>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7533700" y="2656719"/>
            <a:ext cx="2264594" cy="1201666"/>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882338" y="5266691"/>
            <a:ext cx="3354426" cy="1379591"/>
          </a:xfrm>
          <a:prstGeom prst="rect">
            <a:avLst/>
          </a:prstGeom>
        </p:spPr>
      </p:pic>
      <p:cxnSp>
        <p:nvCxnSpPr>
          <p:cNvPr id="5" name="Elbow Connector 4"/>
          <p:cNvCxnSpPr/>
          <p:nvPr/>
        </p:nvCxnSpPr>
        <p:spPr>
          <a:xfrm>
            <a:off x="6578785" y="5768798"/>
            <a:ext cx="914400" cy="914400"/>
          </a:xfrm>
          <a:prstGeom prst="bentConnector3">
            <a:avLst>
              <a:gd name="adj1" fmla="val 40476"/>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55"/>
        <p:cNvGrpSpPr/>
        <p:nvPr/>
      </p:nvGrpSpPr>
      <p:grpSpPr>
        <a:xfrm>
          <a:off x="0" y="0"/>
          <a:ext cx="0" cy="0"/>
          <a:chOff x="0" y="0"/>
          <a:chExt cx="0" cy="0"/>
        </a:xfrm>
      </p:grpSpPr>
      <p:sp>
        <p:nvSpPr>
          <p:cNvPr id="156" name="Google Shape;156;p10"/>
          <p:cNvSpPr/>
          <p:nvPr/>
        </p:nvSpPr>
        <p:spPr>
          <a:xfrm>
            <a:off x="424206" y="283077"/>
            <a:ext cx="11378153" cy="6291846"/>
          </a:xfrm>
          <a:prstGeom prst="rect">
            <a:avLst/>
          </a:prstGeom>
          <a:solidFill>
            <a:schemeClr val="lt1"/>
          </a:solidFill>
          <a:ln w="25400" cap="flat" cmpd="sng">
            <a:solidFill>
              <a:srgbClr val="6E47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7" name="Google Shape;157;p10"/>
          <p:cNvPicPr preferRelativeResize="0"/>
          <p:nvPr/>
        </p:nvPicPr>
        <p:blipFill rotWithShape="1">
          <a:blip r:embed="rId3">
            <a:alphaModFix/>
          </a:blip>
          <a:srcRect/>
          <a:stretch/>
        </p:blipFill>
        <p:spPr>
          <a:xfrm>
            <a:off x="1350748" y="331085"/>
            <a:ext cx="9525068" cy="61501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55">
          <a:extLst>
            <a:ext uri="{FF2B5EF4-FFF2-40B4-BE49-F238E27FC236}">
              <a16:creationId xmlns:a16="http://schemas.microsoft.com/office/drawing/2014/main" id="{7B868CFF-20EC-51B4-5099-9FEADF281193}"/>
            </a:ext>
          </a:extLst>
        </p:cNvPr>
        <p:cNvGrpSpPr/>
        <p:nvPr/>
      </p:nvGrpSpPr>
      <p:grpSpPr>
        <a:xfrm>
          <a:off x="0" y="0"/>
          <a:ext cx="0" cy="0"/>
          <a:chOff x="0" y="0"/>
          <a:chExt cx="0" cy="0"/>
        </a:xfrm>
      </p:grpSpPr>
      <p:sp>
        <p:nvSpPr>
          <p:cNvPr id="156" name="Google Shape;156;p10">
            <a:extLst>
              <a:ext uri="{FF2B5EF4-FFF2-40B4-BE49-F238E27FC236}">
                <a16:creationId xmlns:a16="http://schemas.microsoft.com/office/drawing/2014/main" id="{C10D6666-25CD-D04C-58BB-31BB26E8ED61}"/>
              </a:ext>
            </a:extLst>
          </p:cNvPr>
          <p:cNvSpPr/>
          <p:nvPr/>
        </p:nvSpPr>
        <p:spPr>
          <a:xfrm>
            <a:off x="424206" y="283077"/>
            <a:ext cx="11378153" cy="6291846"/>
          </a:xfrm>
          <a:prstGeom prst="rect">
            <a:avLst/>
          </a:prstGeom>
          <a:solidFill>
            <a:schemeClr val="lt1"/>
          </a:solidFill>
          <a:ln w="25400" cap="flat" cmpd="sng">
            <a:solidFill>
              <a:srgbClr val="6E47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34E2C22B-B50E-22D2-0282-1554D320B63E}"/>
              </a:ext>
            </a:extLst>
          </p:cNvPr>
          <p:cNvPicPr>
            <a:picLocks noChangeAspect="1"/>
          </p:cNvPicPr>
          <p:nvPr/>
        </p:nvPicPr>
        <p:blipFill>
          <a:blip r:embed="rId3"/>
          <a:stretch>
            <a:fillRect/>
          </a:stretch>
        </p:blipFill>
        <p:spPr>
          <a:xfrm>
            <a:off x="597385" y="326308"/>
            <a:ext cx="11031794" cy="6205384"/>
          </a:xfrm>
          <a:prstGeom prst="rect">
            <a:avLst/>
          </a:prstGeom>
        </p:spPr>
      </p:pic>
    </p:spTree>
    <p:extLst>
      <p:ext uri="{BB962C8B-B14F-4D97-AF65-F5344CB8AC3E}">
        <p14:creationId xmlns:p14="http://schemas.microsoft.com/office/powerpoint/2010/main" val="382953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55">
          <a:extLst>
            <a:ext uri="{FF2B5EF4-FFF2-40B4-BE49-F238E27FC236}">
              <a16:creationId xmlns:a16="http://schemas.microsoft.com/office/drawing/2014/main" id="{0647FD64-20E7-00B5-75BE-B4768807DC60}"/>
            </a:ext>
          </a:extLst>
        </p:cNvPr>
        <p:cNvGrpSpPr/>
        <p:nvPr/>
      </p:nvGrpSpPr>
      <p:grpSpPr>
        <a:xfrm>
          <a:off x="0" y="0"/>
          <a:ext cx="0" cy="0"/>
          <a:chOff x="0" y="0"/>
          <a:chExt cx="0" cy="0"/>
        </a:xfrm>
      </p:grpSpPr>
      <p:sp>
        <p:nvSpPr>
          <p:cNvPr id="156" name="Google Shape;156;p10">
            <a:extLst>
              <a:ext uri="{FF2B5EF4-FFF2-40B4-BE49-F238E27FC236}">
                <a16:creationId xmlns:a16="http://schemas.microsoft.com/office/drawing/2014/main" id="{C8AC67AE-D80D-68DA-4128-7A6B666904F2}"/>
              </a:ext>
            </a:extLst>
          </p:cNvPr>
          <p:cNvSpPr/>
          <p:nvPr/>
        </p:nvSpPr>
        <p:spPr>
          <a:xfrm>
            <a:off x="424206" y="283077"/>
            <a:ext cx="11378153" cy="6291846"/>
          </a:xfrm>
          <a:prstGeom prst="rect">
            <a:avLst/>
          </a:prstGeom>
          <a:solidFill>
            <a:schemeClr val="lt1"/>
          </a:solidFill>
          <a:ln w="25400" cap="flat" cmpd="sng">
            <a:solidFill>
              <a:srgbClr val="6E47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40311E9A-5A46-4047-2D62-207DECF9BE96}"/>
              </a:ext>
            </a:extLst>
          </p:cNvPr>
          <p:cNvPicPr>
            <a:picLocks noChangeAspect="1"/>
          </p:cNvPicPr>
          <p:nvPr/>
        </p:nvPicPr>
        <p:blipFill>
          <a:blip r:embed="rId3"/>
          <a:stretch>
            <a:fillRect/>
          </a:stretch>
        </p:blipFill>
        <p:spPr>
          <a:xfrm>
            <a:off x="614325" y="345558"/>
            <a:ext cx="10963349" cy="6166884"/>
          </a:xfrm>
          <a:prstGeom prst="rect">
            <a:avLst/>
          </a:prstGeom>
        </p:spPr>
      </p:pic>
    </p:spTree>
    <p:extLst>
      <p:ext uri="{BB962C8B-B14F-4D97-AF65-F5344CB8AC3E}">
        <p14:creationId xmlns:p14="http://schemas.microsoft.com/office/powerpoint/2010/main" val="80634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55">
          <a:extLst>
            <a:ext uri="{FF2B5EF4-FFF2-40B4-BE49-F238E27FC236}">
              <a16:creationId xmlns:a16="http://schemas.microsoft.com/office/drawing/2014/main" id="{C4E9CE5F-7986-AA21-780E-B5BDD2A37EF4}"/>
            </a:ext>
          </a:extLst>
        </p:cNvPr>
        <p:cNvGrpSpPr/>
        <p:nvPr/>
      </p:nvGrpSpPr>
      <p:grpSpPr>
        <a:xfrm>
          <a:off x="0" y="0"/>
          <a:ext cx="0" cy="0"/>
          <a:chOff x="0" y="0"/>
          <a:chExt cx="0" cy="0"/>
        </a:xfrm>
      </p:grpSpPr>
      <p:sp>
        <p:nvSpPr>
          <p:cNvPr id="156" name="Google Shape;156;p10">
            <a:extLst>
              <a:ext uri="{FF2B5EF4-FFF2-40B4-BE49-F238E27FC236}">
                <a16:creationId xmlns:a16="http://schemas.microsoft.com/office/drawing/2014/main" id="{2911D344-CBB6-DA6E-396D-107701B3B581}"/>
              </a:ext>
            </a:extLst>
          </p:cNvPr>
          <p:cNvSpPr/>
          <p:nvPr/>
        </p:nvSpPr>
        <p:spPr>
          <a:xfrm>
            <a:off x="424206" y="283077"/>
            <a:ext cx="11378153" cy="6291846"/>
          </a:xfrm>
          <a:prstGeom prst="rect">
            <a:avLst/>
          </a:prstGeom>
          <a:solidFill>
            <a:schemeClr val="lt1"/>
          </a:solidFill>
          <a:ln w="25400" cap="flat" cmpd="sng">
            <a:solidFill>
              <a:srgbClr val="6E477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27EEC19A-C47F-4199-6A04-E45AC5D822FE}"/>
              </a:ext>
            </a:extLst>
          </p:cNvPr>
          <p:cNvPicPr>
            <a:picLocks noChangeAspect="1"/>
          </p:cNvPicPr>
          <p:nvPr/>
        </p:nvPicPr>
        <p:blipFill>
          <a:blip r:embed="rId3"/>
          <a:stretch>
            <a:fillRect/>
          </a:stretch>
        </p:blipFill>
        <p:spPr>
          <a:xfrm>
            <a:off x="587553" y="358479"/>
            <a:ext cx="11004679" cy="6190132"/>
          </a:xfrm>
          <a:prstGeom prst="rect">
            <a:avLst/>
          </a:prstGeom>
        </p:spPr>
      </p:pic>
    </p:spTree>
    <p:extLst>
      <p:ext uri="{BB962C8B-B14F-4D97-AF65-F5344CB8AC3E}">
        <p14:creationId xmlns:p14="http://schemas.microsoft.com/office/powerpoint/2010/main" val="3023780331"/>
      </p:ext>
    </p:extLst>
  </p:cSld>
  <p:clrMapOvr>
    <a:masterClrMapping/>
  </p:clrMapOvr>
</p:sld>
</file>

<file path=ppt/theme/theme1.xml><?xml version="1.0" encoding="utf-8"?>
<a:theme xmlns:a="http://schemas.openxmlformats.org/drawingml/2006/main" name="Office Theme">
  <a:themeElements>
    <a:clrScheme name="Custom 99">
      <a:dk1>
        <a:srgbClr val="000000"/>
      </a:dk1>
      <a:lt1>
        <a:srgbClr val="FFFFFF"/>
      </a:lt1>
      <a:dk2>
        <a:srgbClr val="44546A"/>
      </a:dk2>
      <a:lt2>
        <a:srgbClr val="BF2424"/>
      </a:lt2>
      <a:accent1>
        <a:srgbClr val="9762AA"/>
      </a:accent1>
      <a:accent2>
        <a:srgbClr val="0A9CCD"/>
      </a:accent2>
      <a:accent3>
        <a:srgbClr val="69AA43"/>
      </a:accent3>
      <a:accent4>
        <a:srgbClr val="FBAD4B"/>
      </a:accent4>
      <a:accent5>
        <a:srgbClr val="F25E3D"/>
      </a:accent5>
      <a:accent6>
        <a:srgbClr val="EA5A95"/>
      </a:accent6>
      <a:hlink>
        <a:srgbClr val="BF242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1263</Words>
  <Application>Microsoft Office PowerPoint</Application>
  <PresentationFormat>Widescreen</PresentationFormat>
  <Paragraphs>183</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Caveat</vt:lpstr>
      <vt:lpstr>Wingdings</vt:lpstr>
      <vt:lpstr>Times New Roman</vt:lpstr>
      <vt:lpstr>Calibri</vt:lpstr>
      <vt:lpstr>Balthazar</vt:lpstr>
      <vt:lpstr>Old Standard TT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Manikandan R</dc:creator>
  <cp:lastModifiedBy>karthikaramesh293@gmail.com</cp:lastModifiedBy>
  <cp:revision>16</cp:revision>
  <dcterms:modified xsi:type="dcterms:W3CDTF">2024-03-05T07:13:35Z</dcterms:modified>
</cp:coreProperties>
</file>